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66" r:id="rId3"/>
    <p:sldId id="257" r:id="rId4"/>
    <p:sldId id="258" r:id="rId5"/>
    <p:sldId id="267" r:id="rId6"/>
    <p:sldId id="259" r:id="rId7"/>
    <p:sldId id="260" r:id="rId8"/>
    <p:sldId id="268" r:id="rId9"/>
    <p:sldId id="261" r:id="rId10"/>
    <p:sldId id="262" r:id="rId11"/>
    <p:sldId id="269" r:id="rId12"/>
    <p:sldId id="265" r:id="rId13"/>
    <p:sldId id="270" r:id="rId14"/>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468F4F-8D0A-446C-94AB-5E5E2542F59A}" v="3" dt="2024-05-31T07:01:05.9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manth S R" userId="641657a9f91fa96b" providerId="LiveId" clId="{AC468F4F-8D0A-446C-94AB-5E5E2542F59A}"/>
    <pc:docChg chg="undo custSel delSld modSld">
      <pc:chgData name="Hemanth S R" userId="641657a9f91fa96b" providerId="LiveId" clId="{AC468F4F-8D0A-446C-94AB-5E5E2542F59A}" dt="2024-05-31T07:01:43.249" v="48" actId="14100"/>
      <pc:docMkLst>
        <pc:docMk/>
      </pc:docMkLst>
      <pc:sldChg chg="addSp delSp modSp mod">
        <pc:chgData name="Hemanth S R" userId="641657a9f91fa96b" providerId="LiveId" clId="{AC468F4F-8D0A-446C-94AB-5E5E2542F59A}" dt="2024-05-31T07:01:43.249" v="48" actId="14100"/>
        <pc:sldMkLst>
          <pc:docMk/>
          <pc:sldMk cId="0" sldId="260"/>
        </pc:sldMkLst>
        <pc:spChg chg="add del mod">
          <ac:chgData name="Hemanth S R" userId="641657a9f91fa96b" providerId="LiveId" clId="{AC468F4F-8D0A-446C-94AB-5E5E2542F59A}" dt="2024-05-31T06:59:16.184" v="24" actId="1035"/>
          <ac:spMkLst>
            <pc:docMk/>
            <pc:sldMk cId="0" sldId="260"/>
            <ac:spMk id="2" creationId="{00000000-0000-0000-0000-000000000000}"/>
          </ac:spMkLst>
        </pc:spChg>
        <pc:spChg chg="del mod">
          <ac:chgData name="Hemanth S R" userId="641657a9f91fa96b" providerId="LiveId" clId="{AC468F4F-8D0A-446C-94AB-5E5E2542F59A}" dt="2024-05-31T06:56:21.089" v="15" actId="478"/>
          <ac:spMkLst>
            <pc:docMk/>
            <pc:sldMk cId="0" sldId="260"/>
            <ac:spMk id="3" creationId="{00000000-0000-0000-0000-000000000000}"/>
          </ac:spMkLst>
        </pc:spChg>
        <pc:spChg chg="mod">
          <ac:chgData name="Hemanth S R" userId="641657a9f91fa96b" providerId="LiveId" clId="{AC468F4F-8D0A-446C-94AB-5E5E2542F59A}" dt="2024-05-31T06:56:34.560" v="17" actId="6549"/>
          <ac:spMkLst>
            <pc:docMk/>
            <pc:sldMk cId="0" sldId="260"/>
            <ac:spMk id="7" creationId="{00000000-0000-0000-0000-000000000000}"/>
          </ac:spMkLst>
        </pc:spChg>
        <pc:spChg chg="mod">
          <ac:chgData name="Hemanth S R" userId="641657a9f91fa96b" providerId="LiveId" clId="{AC468F4F-8D0A-446C-94AB-5E5E2542F59A}" dt="2024-05-31T06:56:46.667" v="19" actId="6549"/>
          <ac:spMkLst>
            <pc:docMk/>
            <pc:sldMk cId="0" sldId="260"/>
            <ac:spMk id="9" creationId="{00000000-0000-0000-0000-000000000000}"/>
          </ac:spMkLst>
        </pc:spChg>
        <pc:spChg chg="mod">
          <ac:chgData name="Hemanth S R" userId="641657a9f91fa96b" providerId="LiveId" clId="{AC468F4F-8D0A-446C-94AB-5E5E2542F59A}" dt="2024-05-31T06:56:40.614" v="18" actId="6549"/>
          <ac:spMkLst>
            <pc:docMk/>
            <pc:sldMk cId="0" sldId="260"/>
            <ac:spMk id="10" creationId="{00000000-0000-0000-0000-000000000000}"/>
          </ac:spMkLst>
        </pc:spChg>
        <pc:spChg chg="mod">
          <ac:chgData name="Hemanth S R" userId="641657a9f91fa96b" providerId="LiveId" clId="{AC468F4F-8D0A-446C-94AB-5E5E2542F59A}" dt="2024-05-31T06:58:41.502" v="21" actId="6549"/>
          <ac:spMkLst>
            <pc:docMk/>
            <pc:sldMk cId="0" sldId="260"/>
            <ac:spMk id="12" creationId="{00000000-0000-0000-0000-000000000000}"/>
          </ac:spMkLst>
        </pc:spChg>
        <pc:spChg chg="mod">
          <ac:chgData name="Hemanth S R" userId="641657a9f91fa96b" providerId="LiveId" clId="{AC468F4F-8D0A-446C-94AB-5E5E2542F59A}" dt="2024-05-31T06:58:47.709" v="22" actId="6549"/>
          <ac:spMkLst>
            <pc:docMk/>
            <pc:sldMk cId="0" sldId="260"/>
            <ac:spMk id="13" creationId="{00000000-0000-0000-0000-000000000000}"/>
          </ac:spMkLst>
        </pc:spChg>
        <pc:picChg chg="del">
          <ac:chgData name="Hemanth S R" userId="641657a9f91fa96b" providerId="LiveId" clId="{AC468F4F-8D0A-446C-94AB-5E5E2542F59A}" dt="2024-05-31T06:55:22.969" v="4" actId="478"/>
          <ac:picMkLst>
            <pc:docMk/>
            <pc:sldMk cId="0" sldId="260"/>
            <ac:picMk id="8" creationId="{00000000-0000-0000-0000-000000000000}"/>
          </ac:picMkLst>
        </pc:picChg>
        <pc:picChg chg="del">
          <ac:chgData name="Hemanth S R" userId="641657a9f91fa96b" providerId="LiveId" clId="{AC468F4F-8D0A-446C-94AB-5E5E2542F59A}" dt="2024-05-31T06:56:49.312" v="20" actId="478"/>
          <ac:picMkLst>
            <pc:docMk/>
            <pc:sldMk cId="0" sldId="260"/>
            <ac:picMk id="11" creationId="{00000000-0000-0000-0000-000000000000}"/>
          </ac:picMkLst>
        </pc:picChg>
        <pc:picChg chg="add mod">
          <ac:chgData name="Hemanth S R" userId="641657a9f91fa96b" providerId="LiveId" clId="{AC468F4F-8D0A-446C-94AB-5E5E2542F59A}" dt="2024-05-31T07:01:43.249" v="48" actId="14100"/>
          <ac:picMkLst>
            <pc:docMk/>
            <pc:sldMk cId="0" sldId="260"/>
            <ac:picMk id="14" creationId="{B0AEBDD8-E2B3-6EA9-1428-E0EBC8A43110}"/>
          </ac:picMkLst>
        </pc:picChg>
        <pc:picChg chg="add mod">
          <ac:chgData name="Hemanth S R" userId="641657a9f91fa96b" providerId="LiveId" clId="{AC468F4F-8D0A-446C-94AB-5E5E2542F59A}" dt="2024-05-31T07:00:53.294" v="42" actId="1076"/>
          <ac:picMkLst>
            <pc:docMk/>
            <pc:sldMk cId="0" sldId="260"/>
            <ac:picMk id="16" creationId="{5DDFE21A-E278-5F44-98F5-C25EBB4A678C}"/>
          </ac:picMkLst>
        </pc:picChg>
        <pc:picChg chg="add mod">
          <ac:chgData name="Hemanth S R" userId="641657a9f91fa96b" providerId="LiveId" clId="{AC468F4F-8D0A-446C-94AB-5E5E2542F59A}" dt="2024-05-31T07:01:28.727" v="47" actId="14100"/>
          <ac:picMkLst>
            <pc:docMk/>
            <pc:sldMk cId="0" sldId="260"/>
            <ac:picMk id="18" creationId="{B415A098-1A10-1E87-7E61-3BC3662060F9}"/>
          </ac:picMkLst>
        </pc:picChg>
      </pc:sldChg>
      <pc:sldChg chg="del">
        <pc:chgData name="Hemanth S R" userId="641657a9f91fa96b" providerId="LiveId" clId="{AC468F4F-8D0A-446C-94AB-5E5E2542F59A}" dt="2024-05-27T03:33:57.131" v="3" actId="2696"/>
        <pc:sldMkLst>
          <pc:docMk/>
          <pc:sldMk cId="0" sldId="263"/>
        </pc:sldMkLst>
      </pc:sldChg>
      <pc:sldChg chg="modSp mod">
        <pc:chgData name="Hemanth S R" userId="641657a9f91fa96b" providerId="LiveId" clId="{AC468F4F-8D0A-446C-94AB-5E5E2542F59A}" dt="2024-05-27T03:33:04.199" v="2" actId="14100"/>
        <pc:sldMkLst>
          <pc:docMk/>
          <pc:sldMk cId="1993798930" sldId="268"/>
        </pc:sldMkLst>
        <pc:spChg chg="mod">
          <ac:chgData name="Hemanth S R" userId="641657a9f91fa96b" providerId="LiveId" clId="{AC468F4F-8D0A-446C-94AB-5E5E2542F59A}" dt="2024-05-27T03:33:00.280" v="1" actId="14100"/>
          <ac:spMkLst>
            <pc:docMk/>
            <pc:sldMk cId="1993798930" sldId="268"/>
            <ac:spMk id="12" creationId="{00000000-0000-0000-0000-000000000000}"/>
          </ac:spMkLst>
        </pc:spChg>
        <pc:spChg chg="mod">
          <ac:chgData name="Hemanth S R" userId="641657a9f91fa96b" providerId="LiveId" clId="{AC468F4F-8D0A-446C-94AB-5E5E2542F59A}" dt="2024-05-27T03:33:04.199" v="2" actId="14100"/>
          <ac:spMkLst>
            <pc:docMk/>
            <pc:sldMk cId="1993798930" sldId="268"/>
            <ac:spMk id="13" creationId="{00000000-0000-0000-0000-000000000000}"/>
          </ac:spMkLst>
        </pc:spChg>
      </pc:sldChg>
    </pc:docChg>
  </pc:docChgLst>
  <pc:docChgLst>
    <pc:chgData name="C Vishnu Vardhan" userId="f95720ccf7b11d1a" providerId="LiveId" clId="{F95A48D9-5EC0-4489-A2F7-B489FF0B3791}"/>
    <pc:docChg chg="modSld">
      <pc:chgData name="C Vishnu Vardhan" userId="f95720ccf7b11d1a" providerId="LiveId" clId="{F95A48D9-5EC0-4489-A2F7-B489FF0B3791}" dt="2024-05-31T14:29:50.456" v="53"/>
      <pc:docMkLst>
        <pc:docMk/>
      </pc:docMkLst>
      <pc:sldChg chg="modAnim">
        <pc:chgData name="C Vishnu Vardhan" userId="f95720ccf7b11d1a" providerId="LiveId" clId="{F95A48D9-5EC0-4489-A2F7-B489FF0B3791}" dt="2024-05-31T14:28:37.200" v="50"/>
        <pc:sldMkLst>
          <pc:docMk/>
          <pc:sldMk cId="0" sldId="256"/>
        </pc:sldMkLst>
      </pc:sldChg>
      <pc:sldChg chg="modAnim">
        <pc:chgData name="C Vishnu Vardhan" userId="f95720ccf7b11d1a" providerId="LiveId" clId="{F95A48D9-5EC0-4489-A2F7-B489FF0B3791}" dt="2024-05-31T14:25:37.123" v="8"/>
        <pc:sldMkLst>
          <pc:docMk/>
          <pc:sldMk cId="0" sldId="257"/>
        </pc:sldMkLst>
      </pc:sldChg>
      <pc:sldChg chg="modAnim">
        <pc:chgData name="C Vishnu Vardhan" userId="f95720ccf7b11d1a" providerId="LiveId" clId="{F95A48D9-5EC0-4489-A2F7-B489FF0B3791}" dt="2024-05-31T14:28:20.792" v="46"/>
        <pc:sldMkLst>
          <pc:docMk/>
          <pc:sldMk cId="0" sldId="258"/>
        </pc:sldMkLst>
      </pc:sldChg>
      <pc:sldChg chg="modAnim">
        <pc:chgData name="C Vishnu Vardhan" userId="f95720ccf7b11d1a" providerId="LiveId" clId="{F95A48D9-5EC0-4489-A2F7-B489FF0B3791}" dt="2024-05-31T14:28:06.661" v="41"/>
        <pc:sldMkLst>
          <pc:docMk/>
          <pc:sldMk cId="0" sldId="259"/>
        </pc:sldMkLst>
      </pc:sldChg>
      <pc:sldChg chg="modAnim">
        <pc:chgData name="C Vishnu Vardhan" userId="f95720ccf7b11d1a" providerId="LiveId" clId="{F95A48D9-5EC0-4489-A2F7-B489FF0B3791}" dt="2024-05-31T14:27:53.029" v="36"/>
        <pc:sldMkLst>
          <pc:docMk/>
          <pc:sldMk cId="0" sldId="260"/>
        </pc:sldMkLst>
      </pc:sldChg>
      <pc:sldChg chg="modAnim">
        <pc:chgData name="C Vishnu Vardhan" userId="f95720ccf7b11d1a" providerId="LiveId" clId="{F95A48D9-5EC0-4489-A2F7-B489FF0B3791}" dt="2024-05-31T14:27:41.256" v="33"/>
        <pc:sldMkLst>
          <pc:docMk/>
          <pc:sldMk cId="0" sldId="261"/>
        </pc:sldMkLst>
      </pc:sldChg>
      <pc:sldChg chg="modAnim">
        <pc:chgData name="C Vishnu Vardhan" userId="f95720ccf7b11d1a" providerId="LiveId" clId="{F95A48D9-5EC0-4489-A2F7-B489FF0B3791}" dt="2024-05-31T14:27:20.309" v="28"/>
        <pc:sldMkLst>
          <pc:docMk/>
          <pc:sldMk cId="0" sldId="262"/>
        </pc:sldMkLst>
      </pc:sldChg>
      <pc:sldChg chg="modAnim">
        <pc:chgData name="C Vishnu Vardhan" userId="f95720ccf7b11d1a" providerId="LiveId" clId="{F95A48D9-5EC0-4489-A2F7-B489FF0B3791}" dt="2024-05-31T14:26:12.043" v="14"/>
        <pc:sldMkLst>
          <pc:docMk/>
          <pc:sldMk cId="0" sldId="265"/>
        </pc:sldMkLst>
      </pc:sldChg>
      <pc:sldChg chg="modAnim">
        <pc:chgData name="C Vishnu Vardhan" userId="f95720ccf7b11d1a" providerId="LiveId" clId="{F95A48D9-5EC0-4489-A2F7-B489FF0B3791}" dt="2024-05-31T14:28:26.455" v="47"/>
        <pc:sldMkLst>
          <pc:docMk/>
          <pc:sldMk cId="2331278141" sldId="266"/>
        </pc:sldMkLst>
      </pc:sldChg>
      <pc:sldChg chg="modAnim">
        <pc:chgData name="C Vishnu Vardhan" userId="f95720ccf7b11d1a" providerId="LiveId" clId="{F95A48D9-5EC0-4489-A2F7-B489FF0B3791}" dt="2024-05-31T14:28:17.150" v="45"/>
        <pc:sldMkLst>
          <pc:docMk/>
          <pc:sldMk cId="907763948" sldId="267"/>
        </pc:sldMkLst>
      </pc:sldChg>
      <pc:sldChg chg="modAnim">
        <pc:chgData name="C Vishnu Vardhan" userId="f95720ccf7b11d1a" providerId="LiveId" clId="{F95A48D9-5EC0-4489-A2F7-B489FF0B3791}" dt="2024-05-31T14:27:48.264" v="35"/>
        <pc:sldMkLst>
          <pc:docMk/>
          <pc:sldMk cId="1993798930" sldId="268"/>
        </pc:sldMkLst>
      </pc:sldChg>
      <pc:sldChg chg="modAnim">
        <pc:chgData name="C Vishnu Vardhan" userId="f95720ccf7b11d1a" providerId="LiveId" clId="{F95A48D9-5EC0-4489-A2F7-B489FF0B3791}" dt="2024-05-31T14:29:50.456" v="53"/>
        <pc:sldMkLst>
          <pc:docMk/>
          <pc:sldMk cId="3216146032" sldId="269"/>
        </pc:sldMkLst>
      </pc:sldChg>
      <pc:sldChg chg="modAnim">
        <pc:chgData name="C Vishnu Vardhan" userId="f95720ccf7b11d1a" providerId="LiveId" clId="{F95A48D9-5EC0-4489-A2F7-B489FF0B3791}" dt="2024-05-31T14:27:02.824" v="24"/>
        <pc:sldMkLst>
          <pc:docMk/>
          <pc:sldMk cId="2659644196" sldId="27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8870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4264886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011435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865038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347184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214089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15240" y="-1"/>
            <a:ext cx="14630400" cy="8229600"/>
          </a:xfrm>
          <a:prstGeom prst="rect">
            <a:avLst/>
          </a:prstGeom>
          <a:solidFill>
            <a:srgbClr val="EDF1F8"/>
          </a:solidFill>
          <a:ln/>
        </p:spPr>
      </p:sp>
      <p:sp>
        <p:nvSpPr>
          <p:cNvPr id="5" name="Text 2"/>
          <p:cNvSpPr/>
          <p:nvPr/>
        </p:nvSpPr>
        <p:spPr>
          <a:xfrm>
            <a:off x="370391" y="2893670"/>
            <a:ext cx="7940410" cy="2314937"/>
          </a:xfrm>
          <a:prstGeom prst="rect">
            <a:avLst/>
          </a:prstGeom>
          <a:noFill/>
          <a:ln/>
        </p:spPr>
        <p:txBody>
          <a:bodyPr wrap="square" rtlCol="0" anchor="t"/>
          <a:lstStyle/>
          <a:p>
            <a:pPr marL="0" indent="0">
              <a:lnSpc>
                <a:spcPts val="7545"/>
              </a:lnSpc>
              <a:buNone/>
            </a:pPr>
            <a:r>
              <a:rPr lang="en-US" sz="6036" dirty="0">
                <a:solidFill>
                  <a:srgbClr val="476FD6"/>
                </a:solidFill>
                <a:latin typeface="Roboto Slab" pitchFamily="34" charset="0"/>
                <a:ea typeface="Roboto Slab" pitchFamily="34" charset="-122"/>
                <a:cs typeface="Roboto Slab" pitchFamily="34" charset="-120"/>
              </a:rPr>
              <a:t>             </a:t>
            </a:r>
            <a:r>
              <a:rPr lang="en-US" sz="6036" dirty="0" err="1">
                <a:solidFill>
                  <a:srgbClr val="476FD6"/>
                </a:solidFill>
                <a:latin typeface="Roboto Slab" pitchFamily="34" charset="0"/>
                <a:ea typeface="Roboto Slab" pitchFamily="34" charset="-122"/>
                <a:cs typeface="Roboto Slab" pitchFamily="34" charset="-120"/>
              </a:rPr>
              <a:t>Avoido</a:t>
            </a:r>
            <a:endParaRPr lang="en-US" sz="6036" dirty="0"/>
          </a:p>
        </p:txBody>
      </p:sp>
      <p:sp>
        <p:nvSpPr>
          <p:cNvPr id="6" name="Text 3"/>
          <p:cNvSpPr/>
          <p:nvPr/>
        </p:nvSpPr>
        <p:spPr>
          <a:xfrm>
            <a:off x="833199" y="4688562"/>
            <a:ext cx="7477601" cy="1421606"/>
          </a:xfrm>
          <a:prstGeom prst="rect">
            <a:avLst/>
          </a:prstGeom>
          <a:noFill/>
          <a:ln/>
        </p:spPr>
        <p:txBody>
          <a:bodyPr wrap="square" rtlCol="0" anchor="t"/>
          <a:lstStyle/>
          <a:p>
            <a:pPr marL="0" indent="0">
              <a:lnSpc>
                <a:spcPts val="2799"/>
              </a:lnSpc>
              <a:buNone/>
            </a:pPr>
            <a:endParaRPr lang="en-US" sz="1750" dirty="0"/>
          </a:p>
        </p:txBody>
      </p:sp>
      <p:sp>
        <p:nvSpPr>
          <p:cNvPr id="8" name="Text 5"/>
          <p:cNvSpPr/>
          <p:nvPr/>
        </p:nvSpPr>
        <p:spPr>
          <a:xfrm>
            <a:off x="909638" y="6481286"/>
            <a:ext cx="202525" cy="146328"/>
          </a:xfrm>
          <a:prstGeom prst="rect">
            <a:avLst/>
          </a:prstGeom>
          <a:noFill/>
          <a:ln/>
        </p:spPr>
        <p:txBody>
          <a:bodyPr wrap="none" rtlCol="0" anchor="t"/>
          <a:lstStyle/>
          <a:p>
            <a:pPr marL="0" indent="0" algn="ctr">
              <a:lnSpc>
                <a:spcPts val="1152"/>
              </a:lnSpc>
              <a:buNone/>
            </a:pPr>
            <a:r>
              <a:rPr lang="en-US" sz="1152" dirty="0">
                <a:solidFill>
                  <a:srgbClr val="FFFFFF"/>
                </a:solidFill>
                <a:latin typeface="Roboto" pitchFamily="34" charset="0"/>
                <a:ea typeface="Roboto" pitchFamily="34" charset="-122"/>
                <a:cs typeface="Roboto" pitchFamily="34" charset="-120"/>
              </a:rPr>
              <a:t>Ha</a:t>
            </a:r>
            <a:endParaRPr lang="en-US" sz="1152" dirty="0"/>
          </a:p>
        </p:txBody>
      </p:sp>
      <p:sp>
        <p:nvSpPr>
          <p:cNvPr id="9" name="Text 6"/>
          <p:cNvSpPr/>
          <p:nvPr/>
        </p:nvSpPr>
        <p:spPr>
          <a:xfrm>
            <a:off x="1299686" y="4872942"/>
            <a:ext cx="6000274" cy="1875997"/>
          </a:xfrm>
          <a:prstGeom prst="rect">
            <a:avLst/>
          </a:prstGeom>
          <a:noFill/>
          <a:ln/>
        </p:spPr>
        <p:txBody>
          <a:bodyPr wrap="none" rtlCol="0" anchor="t"/>
          <a:lstStyle/>
          <a:p>
            <a:pPr marL="0" indent="0" algn="ctr">
              <a:lnSpc>
                <a:spcPts val="3062"/>
              </a:lnSpc>
              <a:buNone/>
            </a:pPr>
            <a:r>
              <a:rPr lang="en-US" sz="2187" b="1" dirty="0">
                <a:solidFill>
                  <a:srgbClr val="15213F"/>
                </a:solidFill>
                <a:latin typeface="Roboto" pitchFamily="34" charset="0"/>
                <a:ea typeface="Roboto" pitchFamily="34" charset="-122"/>
                <a:cs typeface="Roboto" pitchFamily="34" charset="-120"/>
              </a:rPr>
              <a:t>Presented by </a:t>
            </a:r>
          </a:p>
          <a:p>
            <a:pPr marL="0" indent="0" algn="ctr">
              <a:lnSpc>
                <a:spcPts val="3062"/>
              </a:lnSpc>
              <a:buNone/>
            </a:pPr>
            <a:r>
              <a:rPr lang="en-US" sz="2187" b="1" dirty="0">
                <a:solidFill>
                  <a:srgbClr val="15213F"/>
                </a:solidFill>
                <a:latin typeface="Roboto" pitchFamily="34" charset="0"/>
                <a:ea typeface="Roboto" pitchFamily="34" charset="-122"/>
                <a:cs typeface="Roboto" pitchFamily="34" charset="-120"/>
              </a:rPr>
              <a:t>C Vishnu ENG22AM0007</a:t>
            </a:r>
          </a:p>
          <a:p>
            <a:pPr marL="0" indent="0" algn="ctr">
              <a:lnSpc>
                <a:spcPts val="3062"/>
              </a:lnSpc>
              <a:buNone/>
            </a:pPr>
            <a:r>
              <a:rPr lang="en-US" sz="2187" b="1" dirty="0">
                <a:solidFill>
                  <a:srgbClr val="15213F"/>
                </a:solidFill>
                <a:latin typeface="Roboto" pitchFamily="34" charset="0"/>
                <a:ea typeface="Roboto" pitchFamily="34" charset="-122"/>
                <a:cs typeface="Roboto" pitchFamily="34" charset="-120"/>
              </a:rPr>
              <a:t>Hemanth S R  ENG22AM0024</a:t>
            </a:r>
          </a:p>
          <a:p>
            <a:pPr marL="0" indent="0" algn="ctr">
              <a:lnSpc>
                <a:spcPts val="3062"/>
              </a:lnSpc>
              <a:buNone/>
            </a:pPr>
            <a:r>
              <a:rPr lang="en-US" sz="2187" b="1" dirty="0">
                <a:solidFill>
                  <a:srgbClr val="15213F"/>
                </a:solidFill>
                <a:latin typeface="Roboto" pitchFamily="34" charset="0"/>
                <a:ea typeface="Roboto" pitchFamily="34" charset="-122"/>
                <a:cs typeface="Roboto" pitchFamily="34" charset="-120"/>
              </a:rPr>
              <a:t>Nithya Shetty  ENG22AM0037</a:t>
            </a:r>
          </a:p>
          <a:p>
            <a:pPr marL="0" indent="0" algn="ctr">
              <a:lnSpc>
                <a:spcPts val="3062"/>
              </a:lnSpc>
              <a:buNone/>
            </a:pPr>
            <a:r>
              <a:rPr lang="en-US" sz="2187" b="1" dirty="0" err="1">
                <a:solidFill>
                  <a:srgbClr val="15213F"/>
                </a:solidFill>
                <a:latin typeface="Roboto" pitchFamily="34" charset="0"/>
                <a:ea typeface="Roboto" pitchFamily="34" charset="-122"/>
                <a:cs typeface="Roboto" pitchFamily="34" charset="-120"/>
              </a:rPr>
              <a:t>Ullas</a:t>
            </a:r>
            <a:r>
              <a:rPr lang="en-US" sz="2187" b="1" dirty="0">
                <a:solidFill>
                  <a:srgbClr val="15213F"/>
                </a:solidFill>
                <a:latin typeface="Roboto" pitchFamily="34" charset="0"/>
                <a:ea typeface="Roboto" pitchFamily="34" charset="-122"/>
                <a:cs typeface="Roboto" pitchFamily="34" charset="-120"/>
              </a:rPr>
              <a:t>  ENG22AM0066</a:t>
            </a:r>
            <a:endParaRPr lang="en-US" sz="2187" dirty="0"/>
          </a:p>
        </p:txBody>
      </p:sp>
      <p:pic>
        <p:nvPicPr>
          <p:cNvPr id="13" name="Picture 12">
            <a:extLst>
              <a:ext uri="{FF2B5EF4-FFF2-40B4-BE49-F238E27FC236}">
                <a16:creationId xmlns:a16="http://schemas.microsoft.com/office/drawing/2014/main" id="{63AC3160-CB67-9590-36E1-285ABD3463DE}"/>
              </a:ext>
            </a:extLst>
          </p:cNvPr>
          <p:cNvPicPr>
            <a:picLocks noChangeAspect="1"/>
          </p:cNvPicPr>
          <p:nvPr/>
        </p:nvPicPr>
        <p:blipFill rotWithShape="1">
          <a:blip r:embed="rId3"/>
          <a:srcRect l="38133" t="15612" r="28243" b="8298"/>
          <a:stretch/>
        </p:blipFill>
        <p:spPr>
          <a:xfrm>
            <a:off x="8530629" y="-1"/>
            <a:ext cx="6115011" cy="8304630"/>
          </a:xfrm>
          <a:prstGeom prst="rect">
            <a:avLst/>
          </a:prstGeom>
        </p:spPr>
      </p:pic>
      <p:pic>
        <p:nvPicPr>
          <p:cNvPr id="14" name="image1.jpeg">
            <a:extLst>
              <a:ext uri="{FF2B5EF4-FFF2-40B4-BE49-F238E27FC236}">
                <a16:creationId xmlns:a16="http://schemas.microsoft.com/office/drawing/2014/main" id="{0A2CEA52-6D61-2AC7-509A-75656FD52FE5}"/>
              </a:ext>
            </a:extLst>
          </p:cNvPr>
          <p:cNvPicPr>
            <a:picLocks noChangeAspect="1"/>
          </p:cNvPicPr>
          <p:nvPr/>
        </p:nvPicPr>
        <p:blipFill>
          <a:blip r:embed="rId4" cstate="print"/>
          <a:stretch>
            <a:fillRect/>
          </a:stretch>
        </p:blipFill>
        <p:spPr>
          <a:xfrm>
            <a:off x="358219" y="344028"/>
            <a:ext cx="949960" cy="860425"/>
          </a:xfrm>
          <a:prstGeom prst="rect">
            <a:avLst/>
          </a:prstGeom>
        </p:spPr>
      </p:pic>
      <p:pic>
        <p:nvPicPr>
          <p:cNvPr id="15" name="image2.jpeg">
            <a:extLst>
              <a:ext uri="{FF2B5EF4-FFF2-40B4-BE49-F238E27FC236}">
                <a16:creationId xmlns:a16="http://schemas.microsoft.com/office/drawing/2014/main" id="{ABB30C90-5D92-E1B0-C45B-B9E5A4419C0C}"/>
              </a:ext>
            </a:extLst>
          </p:cNvPr>
          <p:cNvPicPr>
            <a:picLocks noChangeAspect="1"/>
          </p:cNvPicPr>
          <p:nvPr/>
        </p:nvPicPr>
        <p:blipFill>
          <a:blip r:embed="rId5" cstate="print"/>
          <a:stretch>
            <a:fillRect/>
          </a:stretch>
        </p:blipFill>
        <p:spPr>
          <a:xfrm>
            <a:off x="7299960" y="344028"/>
            <a:ext cx="742950" cy="751840"/>
          </a:xfrm>
          <a:prstGeom prst="rect">
            <a:avLst/>
          </a:prstGeom>
        </p:spPr>
      </p:pic>
      <p:sp>
        <p:nvSpPr>
          <p:cNvPr id="18" name="Rectangle 7">
            <a:extLst>
              <a:ext uri="{FF2B5EF4-FFF2-40B4-BE49-F238E27FC236}">
                <a16:creationId xmlns:a16="http://schemas.microsoft.com/office/drawing/2014/main" id="{0F09DECA-134C-BEAF-6F97-2B47DCB0FBE9}"/>
              </a:ext>
            </a:extLst>
          </p:cNvPr>
          <p:cNvSpPr>
            <a:spLocks noChangeArrowheads="1"/>
          </p:cNvSpPr>
          <p:nvPr/>
        </p:nvSpPr>
        <p:spPr bwMode="auto">
          <a:xfrm>
            <a:off x="-3995262" y="63663"/>
            <a:ext cx="1463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9" name="Rectangle 8">
            <a:extLst>
              <a:ext uri="{FF2B5EF4-FFF2-40B4-BE49-F238E27FC236}">
                <a16:creationId xmlns:a16="http://schemas.microsoft.com/office/drawing/2014/main" id="{F47F390E-19DB-FB9F-75FC-E549671D7B05}"/>
              </a:ext>
            </a:extLst>
          </p:cNvPr>
          <p:cNvSpPr>
            <a:spLocks noChangeArrowheads="1"/>
          </p:cNvSpPr>
          <p:nvPr/>
        </p:nvSpPr>
        <p:spPr bwMode="auto">
          <a:xfrm>
            <a:off x="-3026887" y="579601"/>
            <a:ext cx="1463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Dayananda Sagar University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randombar(horizontal)">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384941" y="571857"/>
            <a:ext cx="5189696" cy="648653"/>
          </a:xfrm>
          <a:prstGeom prst="rect">
            <a:avLst/>
          </a:prstGeom>
          <a:noFill/>
          <a:ln/>
        </p:spPr>
        <p:txBody>
          <a:bodyPr wrap="none" rtlCol="0" anchor="t"/>
          <a:lstStyle/>
          <a:p>
            <a:pPr marL="0" indent="0">
              <a:lnSpc>
                <a:spcPts val="5108"/>
              </a:lnSpc>
              <a:buNone/>
            </a:pPr>
            <a:r>
              <a:rPr lang="en-US" sz="4086" dirty="0">
                <a:solidFill>
                  <a:srgbClr val="476FD6"/>
                </a:solidFill>
                <a:latin typeface="Roboto Slab" pitchFamily="34" charset="0"/>
                <a:ea typeface="Roboto Slab" pitchFamily="34" charset="-122"/>
                <a:cs typeface="Roboto Slab" pitchFamily="34" charset="-120"/>
              </a:rPr>
              <a:t>Methodology</a:t>
            </a:r>
            <a:endParaRPr lang="en-US" sz="4086" dirty="0"/>
          </a:p>
        </p:txBody>
      </p:sp>
      <p:sp>
        <p:nvSpPr>
          <p:cNvPr id="5" name="Shape 3"/>
          <p:cNvSpPr/>
          <p:nvPr/>
        </p:nvSpPr>
        <p:spPr>
          <a:xfrm>
            <a:off x="2384941" y="1635681"/>
            <a:ext cx="1643420" cy="1195983"/>
          </a:xfrm>
          <a:prstGeom prst="roundRect">
            <a:avLst>
              <a:gd name="adj" fmla="val 10414"/>
            </a:avLst>
          </a:prstGeom>
          <a:solidFill>
            <a:srgbClr val="DEE7F7"/>
          </a:solidFill>
          <a:ln/>
        </p:spPr>
      </p:sp>
      <p:sp>
        <p:nvSpPr>
          <p:cNvPr id="6" name="Text 4"/>
          <p:cNvSpPr/>
          <p:nvPr/>
        </p:nvSpPr>
        <p:spPr>
          <a:xfrm>
            <a:off x="2592467" y="2026087"/>
            <a:ext cx="106918" cy="415052"/>
          </a:xfrm>
          <a:prstGeom prst="rect">
            <a:avLst/>
          </a:prstGeom>
          <a:noFill/>
          <a:ln/>
        </p:spPr>
        <p:txBody>
          <a:bodyPr wrap="none" rtlCol="0" anchor="t"/>
          <a:lstStyle/>
          <a:p>
            <a:pPr marL="0" indent="0" algn="ctr">
              <a:lnSpc>
                <a:spcPts val="3269"/>
              </a:lnSpc>
              <a:buNone/>
            </a:pPr>
            <a:r>
              <a:rPr lang="en-US" sz="2043" dirty="0">
                <a:solidFill>
                  <a:srgbClr val="476FD6"/>
                </a:solidFill>
                <a:latin typeface="Roboto Slab" pitchFamily="34" charset="0"/>
                <a:ea typeface="Roboto Slab" pitchFamily="34" charset="-122"/>
                <a:cs typeface="Roboto Slab" pitchFamily="34" charset="-120"/>
              </a:rPr>
              <a:t>1</a:t>
            </a:r>
            <a:endParaRPr lang="en-US" sz="2043" dirty="0"/>
          </a:p>
        </p:txBody>
      </p:sp>
      <p:sp>
        <p:nvSpPr>
          <p:cNvPr id="7" name="Text 5"/>
          <p:cNvSpPr/>
          <p:nvPr/>
        </p:nvSpPr>
        <p:spPr>
          <a:xfrm>
            <a:off x="4235887" y="1843207"/>
            <a:ext cx="2648783" cy="324207"/>
          </a:xfrm>
          <a:prstGeom prst="rect">
            <a:avLst/>
          </a:prstGeom>
          <a:noFill/>
          <a:ln/>
        </p:spPr>
        <p:txBody>
          <a:bodyPr wrap="none" rtlCol="0" anchor="t"/>
          <a:lstStyle/>
          <a:p>
            <a:pPr marL="0" indent="0" algn="l">
              <a:lnSpc>
                <a:spcPts val="2554"/>
              </a:lnSpc>
              <a:buNone/>
            </a:pPr>
            <a:r>
              <a:rPr lang="en-US" sz="2043" dirty="0">
                <a:solidFill>
                  <a:srgbClr val="476FD6"/>
                </a:solidFill>
                <a:latin typeface="Roboto Slab" pitchFamily="34" charset="0"/>
                <a:ea typeface="Roboto Slab" pitchFamily="34" charset="-122"/>
                <a:cs typeface="Roboto Slab" pitchFamily="34" charset="-120"/>
              </a:rPr>
              <a:t>Hardware Integration</a:t>
            </a:r>
            <a:endParaRPr lang="en-US" sz="2043" dirty="0"/>
          </a:p>
        </p:txBody>
      </p:sp>
      <p:sp>
        <p:nvSpPr>
          <p:cNvPr id="8" name="Text 6"/>
          <p:cNvSpPr/>
          <p:nvPr/>
        </p:nvSpPr>
        <p:spPr>
          <a:xfrm>
            <a:off x="4235887" y="2291953"/>
            <a:ext cx="4817388" cy="332184"/>
          </a:xfrm>
          <a:prstGeom prst="rect">
            <a:avLst/>
          </a:prstGeom>
          <a:noFill/>
          <a:ln/>
        </p:spPr>
        <p:txBody>
          <a:bodyPr wrap="none" rtlCol="0" anchor="t"/>
          <a:lstStyle/>
          <a:p>
            <a:pPr marL="0" indent="0" algn="l">
              <a:lnSpc>
                <a:spcPts val="2615"/>
              </a:lnSpc>
              <a:buNone/>
            </a:pPr>
            <a:r>
              <a:rPr lang="en-US" sz="1635" dirty="0">
                <a:solidFill>
                  <a:srgbClr val="15213F"/>
                </a:solidFill>
                <a:latin typeface="Roboto" pitchFamily="34" charset="0"/>
                <a:ea typeface="Roboto" pitchFamily="34" charset="-122"/>
                <a:cs typeface="Roboto" pitchFamily="34" charset="-120"/>
              </a:rPr>
              <a:t>Seamlessly combining sensors and microcontrollers</a:t>
            </a:r>
            <a:endParaRPr lang="en-US" sz="1635" dirty="0"/>
          </a:p>
        </p:txBody>
      </p:sp>
      <p:sp>
        <p:nvSpPr>
          <p:cNvPr id="9" name="Shape 7"/>
          <p:cNvSpPr/>
          <p:nvPr/>
        </p:nvSpPr>
        <p:spPr>
          <a:xfrm>
            <a:off x="4132064" y="2808208"/>
            <a:ext cx="8009692" cy="20717"/>
          </a:xfrm>
          <a:prstGeom prst="rect">
            <a:avLst/>
          </a:prstGeom>
          <a:solidFill>
            <a:srgbClr val="BBC4DC"/>
          </a:solidFill>
          <a:ln/>
        </p:spPr>
      </p:sp>
      <p:sp>
        <p:nvSpPr>
          <p:cNvPr id="10" name="Shape 8"/>
          <p:cNvSpPr/>
          <p:nvPr/>
        </p:nvSpPr>
        <p:spPr>
          <a:xfrm>
            <a:off x="2384941" y="2935367"/>
            <a:ext cx="3286839" cy="1195983"/>
          </a:xfrm>
          <a:prstGeom prst="roundRect">
            <a:avLst>
              <a:gd name="adj" fmla="val 10414"/>
            </a:avLst>
          </a:prstGeom>
          <a:solidFill>
            <a:srgbClr val="DEE7F7"/>
          </a:solidFill>
          <a:ln/>
        </p:spPr>
      </p:sp>
      <p:sp>
        <p:nvSpPr>
          <p:cNvPr id="11" name="Text 9"/>
          <p:cNvSpPr/>
          <p:nvPr/>
        </p:nvSpPr>
        <p:spPr>
          <a:xfrm>
            <a:off x="2592467" y="3325773"/>
            <a:ext cx="143351" cy="415052"/>
          </a:xfrm>
          <a:prstGeom prst="rect">
            <a:avLst/>
          </a:prstGeom>
          <a:noFill/>
          <a:ln/>
        </p:spPr>
        <p:txBody>
          <a:bodyPr wrap="none" rtlCol="0" anchor="t"/>
          <a:lstStyle/>
          <a:p>
            <a:pPr marL="0" indent="0" algn="ctr">
              <a:lnSpc>
                <a:spcPts val="3269"/>
              </a:lnSpc>
              <a:buNone/>
            </a:pPr>
            <a:r>
              <a:rPr lang="en-US" sz="2043" dirty="0">
                <a:solidFill>
                  <a:srgbClr val="476FD6"/>
                </a:solidFill>
                <a:latin typeface="Roboto Slab" pitchFamily="34" charset="0"/>
                <a:ea typeface="Roboto Slab" pitchFamily="34" charset="-122"/>
                <a:cs typeface="Roboto Slab" pitchFamily="34" charset="-120"/>
              </a:rPr>
              <a:t>2</a:t>
            </a:r>
            <a:endParaRPr lang="en-US" sz="2043" dirty="0"/>
          </a:p>
        </p:txBody>
      </p:sp>
      <p:sp>
        <p:nvSpPr>
          <p:cNvPr id="12" name="Text 10"/>
          <p:cNvSpPr/>
          <p:nvPr/>
        </p:nvSpPr>
        <p:spPr>
          <a:xfrm>
            <a:off x="5879306" y="3142893"/>
            <a:ext cx="2696766" cy="324207"/>
          </a:xfrm>
          <a:prstGeom prst="rect">
            <a:avLst/>
          </a:prstGeom>
          <a:noFill/>
          <a:ln/>
        </p:spPr>
        <p:txBody>
          <a:bodyPr wrap="none" rtlCol="0" anchor="t"/>
          <a:lstStyle/>
          <a:p>
            <a:pPr marL="0" indent="0" algn="l">
              <a:lnSpc>
                <a:spcPts val="2554"/>
              </a:lnSpc>
              <a:buNone/>
            </a:pPr>
            <a:r>
              <a:rPr lang="en-US" sz="2043" dirty="0">
                <a:solidFill>
                  <a:srgbClr val="476FD6"/>
                </a:solidFill>
                <a:latin typeface="Roboto Slab" pitchFamily="34" charset="0"/>
                <a:ea typeface="Roboto Slab" pitchFamily="34" charset="-122"/>
                <a:cs typeface="Roboto Slab" pitchFamily="34" charset="-120"/>
              </a:rPr>
              <a:t>Software Architecture</a:t>
            </a:r>
            <a:endParaRPr lang="en-US" sz="2043" dirty="0"/>
          </a:p>
        </p:txBody>
      </p:sp>
      <p:sp>
        <p:nvSpPr>
          <p:cNvPr id="13" name="Text 11"/>
          <p:cNvSpPr/>
          <p:nvPr/>
        </p:nvSpPr>
        <p:spPr>
          <a:xfrm>
            <a:off x="5879306" y="3591639"/>
            <a:ext cx="4895017" cy="332184"/>
          </a:xfrm>
          <a:prstGeom prst="rect">
            <a:avLst/>
          </a:prstGeom>
          <a:noFill/>
          <a:ln/>
        </p:spPr>
        <p:txBody>
          <a:bodyPr wrap="none" rtlCol="0" anchor="t"/>
          <a:lstStyle/>
          <a:p>
            <a:pPr marL="0" indent="0" algn="l">
              <a:lnSpc>
                <a:spcPts val="2615"/>
              </a:lnSpc>
              <a:buNone/>
            </a:pPr>
            <a:r>
              <a:rPr lang="en-US" sz="1635" dirty="0">
                <a:solidFill>
                  <a:srgbClr val="15213F"/>
                </a:solidFill>
                <a:latin typeface="Roboto" pitchFamily="34" charset="0"/>
                <a:ea typeface="Roboto" pitchFamily="34" charset="-122"/>
                <a:cs typeface="Roboto" pitchFamily="34" charset="-120"/>
              </a:rPr>
              <a:t>Developing the control algorithm and navigation logic</a:t>
            </a:r>
            <a:endParaRPr lang="en-US" sz="1635" dirty="0"/>
          </a:p>
        </p:txBody>
      </p:sp>
      <p:sp>
        <p:nvSpPr>
          <p:cNvPr id="14" name="Shape 12"/>
          <p:cNvSpPr/>
          <p:nvPr/>
        </p:nvSpPr>
        <p:spPr>
          <a:xfrm>
            <a:off x="5775484" y="4107894"/>
            <a:ext cx="6366272" cy="20717"/>
          </a:xfrm>
          <a:prstGeom prst="rect">
            <a:avLst/>
          </a:prstGeom>
          <a:solidFill>
            <a:srgbClr val="BBC4DC"/>
          </a:solidFill>
          <a:ln/>
        </p:spPr>
      </p:sp>
      <p:sp>
        <p:nvSpPr>
          <p:cNvPr id="15" name="Shape 13"/>
          <p:cNvSpPr/>
          <p:nvPr/>
        </p:nvSpPr>
        <p:spPr>
          <a:xfrm>
            <a:off x="2384941" y="4235053"/>
            <a:ext cx="4930259" cy="1528167"/>
          </a:xfrm>
          <a:prstGeom prst="roundRect">
            <a:avLst>
              <a:gd name="adj" fmla="val 8151"/>
            </a:avLst>
          </a:prstGeom>
          <a:solidFill>
            <a:srgbClr val="DEE7F7"/>
          </a:solidFill>
          <a:ln/>
        </p:spPr>
      </p:sp>
      <p:sp>
        <p:nvSpPr>
          <p:cNvPr id="16" name="Text 14"/>
          <p:cNvSpPr/>
          <p:nvPr/>
        </p:nvSpPr>
        <p:spPr>
          <a:xfrm>
            <a:off x="2592467" y="4791551"/>
            <a:ext cx="140137" cy="415052"/>
          </a:xfrm>
          <a:prstGeom prst="rect">
            <a:avLst/>
          </a:prstGeom>
          <a:noFill/>
          <a:ln/>
        </p:spPr>
        <p:txBody>
          <a:bodyPr wrap="none" rtlCol="0" anchor="t"/>
          <a:lstStyle/>
          <a:p>
            <a:pPr marL="0" indent="0" algn="ctr">
              <a:lnSpc>
                <a:spcPts val="3269"/>
              </a:lnSpc>
              <a:buNone/>
            </a:pPr>
            <a:r>
              <a:rPr lang="en-US" sz="2043" dirty="0">
                <a:solidFill>
                  <a:srgbClr val="476FD6"/>
                </a:solidFill>
                <a:latin typeface="Roboto Slab" pitchFamily="34" charset="0"/>
                <a:ea typeface="Roboto Slab" pitchFamily="34" charset="-122"/>
                <a:cs typeface="Roboto Slab" pitchFamily="34" charset="-120"/>
              </a:rPr>
              <a:t>3</a:t>
            </a:r>
            <a:endParaRPr lang="en-US" sz="2043" dirty="0"/>
          </a:p>
        </p:txBody>
      </p:sp>
      <p:sp>
        <p:nvSpPr>
          <p:cNvPr id="17" name="Text 15"/>
          <p:cNvSpPr/>
          <p:nvPr/>
        </p:nvSpPr>
        <p:spPr>
          <a:xfrm>
            <a:off x="7522726" y="4442579"/>
            <a:ext cx="2594848" cy="324207"/>
          </a:xfrm>
          <a:prstGeom prst="rect">
            <a:avLst/>
          </a:prstGeom>
          <a:noFill/>
          <a:ln/>
        </p:spPr>
        <p:txBody>
          <a:bodyPr wrap="none" rtlCol="0" anchor="t"/>
          <a:lstStyle/>
          <a:p>
            <a:pPr marL="0" indent="0" algn="l">
              <a:lnSpc>
                <a:spcPts val="2554"/>
              </a:lnSpc>
              <a:buNone/>
            </a:pPr>
            <a:r>
              <a:rPr lang="en-US" sz="2043" dirty="0">
                <a:solidFill>
                  <a:srgbClr val="476FD6"/>
                </a:solidFill>
                <a:latin typeface="Roboto Slab" pitchFamily="34" charset="0"/>
                <a:ea typeface="Roboto Slab" pitchFamily="34" charset="-122"/>
                <a:cs typeface="Roboto Slab" pitchFamily="34" charset="-120"/>
              </a:rPr>
              <a:t>Prototype Testing</a:t>
            </a:r>
            <a:endParaRPr lang="en-US" sz="2043" dirty="0"/>
          </a:p>
        </p:txBody>
      </p:sp>
      <p:sp>
        <p:nvSpPr>
          <p:cNvPr id="18" name="Text 16"/>
          <p:cNvSpPr/>
          <p:nvPr/>
        </p:nvSpPr>
        <p:spPr>
          <a:xfrm>
            <a:off x="7522726" y="4891326"/>
            <a:ext cx="4515207" cy="664369"/>
          </a:xfrm>
          <a:prstGeom prst="rect">
            <a:avLst/>
          </a:prstGeom>
          <a:noFill/>
          <a:ln/>
        </p:spPr>
        <p:txBody>
          <a:bodyPr wrap="square" rtlCol="0" anchor="t"/>
          <a:lstStyle/>
          <a:p>
            <a:pPr marL="0" indent="0" algn="l">
              <a:lnSpc>
                <a:spcPts val="2615"/>
              </a:lnSpc>
              <a:buNone/>
            </a:pPr>
            <a:r>
              <a:rPr lang="en-US" sz="1635" dirty="0">
                <a:solidFill>
                  <a:srgbClr val="15213F"/>
                </a:solidFill>
                <a:latin typeface="Roboto" pitchFamily="34" charset="0"/>
                <a:ea typeface="Roboto" pitchFamily="34" charset="-122"/>
                <a:cs typeface="Roboto" pitchFamily="34" charset="-120"/>
              </a:rPr>
              <a:t>Iterative improvements through real-world evaluations</a:t>
            </a:r>
            <a:endParaRPr lang="en-US" sz="1635" dirty="0"/>
          </a:p>
        </p:txBody>
      </p:sp>
      <p:sp>
        <p:nvSpPr>
          <p:cNvPr id="19" name="Text 17"/>
          <p:cNvSpPr/>
          <p:nvPr/>
        </p:nvSpPr>
        <p:spPr>
          <a:xfrm>
            <a:off x="2384941" y="5996702"/>
            <a:ext cx="9860518" cy="1660922"/>
          </a:xfrm>
          <a:prstGeom prst="rect">
            <a:avLst/>
          </a:prstGeom>
          <a:noFill/>
          <a:ln/>
        </p:spPr>
        <p:txBody>
          <a:bodyPr wrap="square" rtlCol="0" anchor="t"/>
          <a:lstStyle/>
          <a:p>
            <a:pPr marL="0" indent="0">
              <a:lnSpc>
                <a:spcPts val="2615"/>
              </a:lnSpc>
              <a:buNone/>
            </a:pPr>
            <a:r>
              <a:rPr lang="en-US" sz="1635" dirty="0">
                <a:solidFill>
                  <a:srgbClr val="15213F"/>
                </a:solidFill>
                <a:latin typeface="Roboto" pitchFamily="34" charset="0"/>
                <a:ea typeface="Roboto" pitchFamily="34" charset="-122"/>
                <a:cs typeface="Roboto" pitchFamily="34" charset="-120"/>
              </a:rPr>
              <a:t>The methodology for our obstacle avoiding robot project involves three key steps. First, we'll integrate the hardware components, including the sensors, motors, and microcontroller, to create a cohesive system. Next, we'll develop the software architecture, designing the control algorithm and navigation logic to enable the robot to detect and avoid obstacles. Finally, we'll extensively test the prototype, making iterative improvements based on real-world evaluations to ensure optimal performance.</a:t>
            </a:r>
            <a:endParaRPr lang="en-US" sz="1635"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circle(in)">
                                      <p:cBhvr>
                                        <p:cTn id="14" dur="20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circle(in)">
                                      <p:cBhvr>
                                        <p:cTn id="19" dur="20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circle(in)">
                                      <p:cBhvr>
                                        <p:cTn id="24"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5" name="Text 2"/>
          <p:cNvSpPr/>
          <p:nvPr/>
        </p:nvSpPr>
        <p:spPr>
          <a:xfrm>
            <a:off x="833199" y="300943"/>
            <a:ext cx="12894376" cy="879675"/>
          </a:xfrm>
          <a:prstGeom prst="rect">
            <a:avLst/>
          </a:prstGeom>
          <a:noFill/>
          <a:ln/>
        </p:spPr>
        <p:txBody>
          <a:bodyPr wrap="square" rtlCol="0" anchor="t"/>
          <a:lstStyle/>
          <a:p>
            <a:pPr marL="0" indent="0" algn="ctr">
              <a:lnSpc>
                <a:spcPts val="5468"/>
              </a:lnSpc>
              <a:buNone/>
            </a:pPr>
            <a:r>
              <a:rPr lang="en-US" sz="4374" dirty="0">
                <a:solidFill>
                  <a:srgbClr val="476FD6"/>
                </a:solidFill>
                <a:latin typeface="Roboto Slab" pitchFamily="34" charset="0"/>
                <a:ea typeface="Roboto Slab" pitchFamily="34" charset="-122"/>
                <a:cs typeface="Roboto Slab" pitchFamily="34" charset="-120"/>
              </a:rPr>
              <a:t>Result And Analysis</a:t>
            </a:r>
            <a:endParaRPr lang="en-US" sz="4374" dirty="0"/>
          </a:p>
        </p:txBody>
      </p:sp>
      <p:sp>
        <p:nvSpPr>
          <p:cNvPr id="6" name="Text 3"/>
          <p:cNvSpPr/>
          <p:nvPr/>
        </p:nvSpPr>
        <p:spPr>
          <a:xfrm>
            <a:off x="833199" y="3429238"/>
            <a:ext cx="7477601" cy="1421606"/>
          </a:xfrm>
          <a:prstGeom prst="rect">
            <a:avLst/>
          </a:prstGeom>
          <a:noFill/>
          <a:ln/>
        </p:spPr>
        <p:txBody>
          <a:bodyPr wrap="square" rtlCol="0" anchor="t"/>
          <a:lstStyle/>
          <a:p>
            <a:pPr marL="0" indent="0">
              <a:lnSpc>
                <a:spcPts val="2799"/>
              </a:lnSpc>
              <a:buNone/>
            </a:pPr>
            <a:endParaRPr lang="en-US" sz="1750" dirty="0"/>
          </a:p>
        </p:txBody>
      </p:sp>
      <p:sp>
        <p:nvSpPr>
          <p:cNvPr id="7" name="Text 4"/>
          <p:cNvSpPr/>
          <p:nvPr/>
        </p:nvSpPr>
        <p:spPr>
          <a:xfrm>
            <a:off x="833199" y="5100757"/>
            <a:ext cx="7477601" cy="1421606"/>
          </a:xfrm>
          <a:prstGeom prst="rect">
            <a:avLst/>
          </a:prstGeom>
          <a:noFill/>
          <a:ln/>
        </p:spPr>
        <p:txBody>
          <a:bodyPr wrap="square" rtlCol="0" anchor="t"/>
          <a:lstStyle/>
          <a:p>
            <a:pPr marL="0" indent="0">
              <a:lnSpc>
                <a:spcPts val="2799"/>
              </a:lnSpc>
              <a:buNone/>
            </a:pPr>
            <a:endParaRPr lang="en-US" sz="1750" dirty="0"/>
          </a:p>
        </p:txBody>
      </p:sp>
      <p:pic>
        <p:nvPicPr>
          <p:cNvPr id="8" name="Picture 7">
            <a:extLst>
              <a:ext uri="{FF2B5EF4-FFF2-40B4-BE49-F238E27FC236}">
                <a16:creationId xmlns:a16="http://schemas.microsoft.com/office/drawing/2014/main" id="{044B6F70-4FAD-B07D-5FCF-BE317F580A96}"/>
              </a:ext>
            </a:extLst>
          </p:cNvPr>
          <p:cNvPicPr>
            <a:picLocks noChangeAspect="1"/>
          </p:cNvPicPr>
          <p:nvPr/>
        </p:nvPicPr>
        <p:blipFill>
          <a:blip r:embed="rId3"/>
          <a:srcRect t="1535" b="-1535"/>
          <a:stretch/>
        </p:blipFill>
        <p:spPr bwMode="auto">
          <a:xfrm>
            <a:off x="405115" y="1877059"/>
            <a:ext cx="6458674" cy="4645303"/>
          </a:xfrm>
          <a:prstGeom prst="rect">
            <a:avLst/>
          </a:prstGeom>
        </p:spPr>
      </p:pic>
      <p:pic>
        <p:nvPicPr>
          <p:cNvPr id="9" name="Picture 8">
            <a:extLst>
              <a:ext uri="{FF2B5EF4-FFF2-40B4-BE49-F238E27FC236}">
                <a16:creationId xmlns:a16="http://schemas.microsoft.com/office/drawing/2014/main" id="{875CC8C4-AA5B-479C-F7FF-E49F21D99A8C}"/>
              </a:ext>
            </a:extLst>
          </p:cNvPr>
          <p:cNvPicPr>
            <a:picLocks noChangeAspect="1"/>
          </p:cNvPicPr>
          <p:nvPr/>
        </p:nvPicPr>
        <p:blipFill>
          <a:blip r:embed="rId4"/>
          <a:srcRect l="-3548" r="3548"/>
          <a:stretch/>
        </p:blipFill>
        <p:spPr bwMode="auto">
          <a:xfrm>
            <a:off x="7882358" y="1877060"/>
            <a:ext cx="6342927" cy="4645302"/>
          </a:xfrm>
          <a:prstGeom prst="rect">
            <a:avLst/>
          </a:prstGeom>
        </p:spPr>
      </p:pic>
    </p:spTree>
    <p:extLst>
      <p:ext uri="{BB962C8B-B14F-4D97-AF65-F5344CB8AC3E}">
        <p14:creationId xmlns:p14="http://schemas.microsoft.com/office/powerpoint/2010/main" val="3216146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5" name="Text 2"/>
          <p:cNvSpPr/>
          <p:nvPr/>
        </p:nvSpPr>
        <p:spPr>
          <a:xfrm>
            <a:off x="833199" y="796290"/>
            <a:ext cx="12813353" cy="1388745"/>
          </a:xfrm>
          <a:prstGeom prst="rect">
            <a:avLst/>
          </a:prstGeom>
          <a:noFill/>
          <a:ln/>
        </p:spPr>
        <p:txBody>
          <a:bodyPr wrap="square" rtlCol="0" anchor="t"/>
          <a:lstStyle/>
          <a:p>
            <a:pPr marL="0" indent="0" algn="ctr">
              <a:lnSpc>
                <a:spcPts val="5468"/>
              </a:lnSpc>
              <a:buNone/>
            </a:pPr>
            <a:r>
              <a:rPr lang="en-US" sz="4374" dirty="0">
                <a:solidFill>
                  <a:srgbClr val="476FD6"/>
                </a:solidFill>
                <a:latin typeface="Roboto Slab" pitchFamily="34" charset="0"/>
                <a:ea typeface="Roboto Slab" pitchFamily="34" charset="-122"/>
                <a:cs typeface="Roboto Slab" pitchFamily="34" charset="-120"/>
              </a:rPr>
              <a:t>Application</a:t>
            </a:r>
            <a:endParaRPr lang="en-US" sz="4374" dirty="0"/>
          </a:p>
        </p:txBody>
      </p:sp>
      <p:sp>
        <p:nvSpPr>
          <p:cNvPr id="6" name="Shape 3"/>
          <p:cNvSpPr/>
          <p:nvPr/>
        </p:nvSpPr>
        <p:spPr>
          <a:xfrm>
            <a:off x="754250" y="2518291"/>
            <a:ext cx="12892302" cy="4414944"/>
          </a:xfrm>
          <a:prstGeom prst="roundRect">
            <a:avLst>
              <a:gd name="adj" fmla="val 4935"/>
            </a:avLst>
          </a:prstGeom>
          <a:solidFill>
            <a:srgbClr val="DEE7F7"/>
          </a:solidFill>
          <a:ln/>
        </p:spPr>
      </p:sp>
      <p:sp>
        <p:nvSpPr>
          <p:cNvPr id="7" name="Text 4"/>
          <p:cNvSpPr/>
          <p:nvPr/>
        </p:nvSpPr>
        <p:spPr>
          <a:xfrm>
            <a:off x="1055370" y="2740462"/>
            <a:ext cx="2777490" cy="347186"/>
          </a:xfrm>
          <a:prstGeom prst="rect">
            <a:avLst/>
          </a:prstGeom>
          <a:noFill/>
          <a:ln/>
        </p:spPr>
        <p:txBody>
          <a:bodyPr wrap="none" rtlCol="0" anchor="t"/>
          <a:lstStyle/>
          <a:p>
            <a:pPr marL="0" indent="0">
              <a:lnSpc>
                <a:spcPts val="2734"/>
              </a:lnSpc>
              <a:buNone/>
            </a:pPr>
            <a:endParaRPr lang="en-US" sz="2187" dirty="0"/>
          </a:p>
        </p:txBody>
      </p:sp>
      <p:sp>
        <p:nvSpPr>
          <p:cNvPr id="8" name="Text 5"/>
          <p:cNvSpPr/>
          <p:nvPr/>
        </p:nvSpPr>
        <p:spPr>
          <a:xfrm>
            <a:off x="1055369" y="3220879"/>
            <a:ext cx="11827253" cy="1777008"/>
          </a:xfrm>
          <a:prstGeom prst="rect">
            <a:avLst/>
          </a:prstGeom>
          <a:noFill/>
          <a:ln/>
        </p:spPr>
        <p:txBody>
          <a:bodyPr wrap="square" rtlCol="0" anchor="t"/>
          <a:lstStyle/>
          <a:p>
            <a:pPr marR="142875"/>
            <a:r>
              <a:rPr lang="en-US" sz="2400" dirty="0">
                <a:solidFill>
                  <a:srgbClr val="000000"/>
                </a:solidFill>
                <a:effectLst/>
                <a:latin typeface="Times" panose="02020603050405020304" pitchFamily="18" charset="0"/>
                <a:ea typeface="Times" panose="02020603050405020304" pitchFamily="18" charset="0"/>
                <a:cs typeface="Times" panose="02020603050405020304" pitchFamily="18" charset="0"/>
              </a:rPr>
              <a:t>Obstacle-avoiding bots is equipped with sensors and processing power to detect and navigate around obstacles in their path.</a:t>
            </a:r>
            <a:endParaRPr lang="en-IN" sz="2400" dirty="0">
              <a:effectLst/>
              <a:latin typeface="Calibri" panose="020F0502020204030204" pitchFamily="34" charset="0"/>
              <a:ea typeface="Arial" panose="020B0604020202020204" pitchFamily="34" charset="0"/>
              <a:cs typeface="Times New Roman" panose="02020603050405020304" pitchFamily="18" charset="0"/>
            </a:endParaRPr>
          </a:p>
          <a:p>
            <a:pPr marR="142875"/>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400" dirty="0">
              <a:effectLst/>
              <a:latin typeface="Calibri" panose="020F0502020204030204" pitchFamily="34" charset="0"/>
              <a:ea typeface="Arial" panose="020B0604020202020204" pitchFamily="34" charset="0"/>
              <a:cs typeface="Times New Roman" panose="02020603050405020304" pitchFamily="18" charset="0"/>
            </a:endParaRPr>
          </a:p>
          <a:p>
            <a:pPr marL="342900" lvl="0" indent="-342900">
              <a:buClr>
                <a:srgbClr val="000000"/>
              </a:buClr>
              <a:buSzPts val="1600"/>
              <a:buFont typeface="Symbol" panose="05050102010706020507" pitchFamily="18" charset="2"/>
              <a:buChar char="·"/>
            </a:pPr>
            <a:r>
              <a:rPr lang="en-US" sz="2400" dirty="0">
                <a:solidFill>
                  <a:srgbClr val="000000"/>
                </a:solidFill>
                <a:effectLst/>
                <a:latin typeface="Times New Roman" panose="02020603050405020304" pitchFamily="18" charset="0"/>
                <a:ea typeface="Times New Roman" panose="02020603050405020304" pitchFamily="18" charset="0"/>
                <a:cs typeface="Symbol" panose="05050102010706020507" pitchFamily="18" charset="2"/>
              </a:rPr>
              <a:t>Domestic tasks</a:t>
            </a:r>
            <a:endParaRPr lang="en-IN" sz="2400" dirty="0">
              <a:effectLst/>
              <a:latin typeface="Calibri" panose="020F0502020204030204" pitchFamily="34" charset="0"/>
              <a:ea typeface="Symbol" panose="05050102010706020507" pitchFamily="18" charset="2"/>
              <a:cs typeface="Symbol" panose="05050102010706020507" pitchFamily="18" charset="2"/>
            </a:endParaRPr>
          </a:p>
          <a:p>
            <a:pPr marL="342900" lvl="0" indent="-342900">
              <a:buClr>
                <a:srgbClr val="000000"/>
              </a:buClr>
              <a:buSzPts val="1600"/>
              <a:buFont typeface="Symbol" panose="05050102010706020507" pitchFamily="18" charset="2"/>
              <a:buChar char="·"/>
            </a:pPr>
            <a:r>
              <a:rPr lang="en-US" sz="2400" dirty="0">
                <a:solidFill>
                  <a:srgbClr val="000000"/>
                </a:solidFill>
                <a:effectLst/>
                <a:latin typeface="Times" panose="02020603050405020304" pitchFamily="18" charset="0"/>
                <a:ea typeface="Times" panose="02020603050405020304" pitchFamily="18" charset="0"/>
                <a:cs typeface="Times" panose="02020603050405020304" pitchFamily="18" charset="0"/>
              </a:rPr>
              <a:t>Hazardous environments</a:t>
            </a:r>
            <a:endParaRPr lang="en-IN" sz="2400" dirty="0">
              <a:effectLst/>
              <a:latin typeface="Calibri" panose="020F0502020204030204" pitchFamily="34" charset="0"/>
              <a:ea typeface="Symbol" panose="05050102010706020507" pitchFamily="18" charset="2"/>
              <a:cs typeface="Symbol" panose="05050102010706020507" pitchFamily="18" charset="2"/>
            </a:endParaRPr>
          </a:p>
          <a:p>
            <a:pPr marL="342900" lvl="0" indent="-342900">
              <a:buClr>
                <a:srgbClr val="000000"/>
              </a:buClr>
              <a:buSzPts val="1600"/>
              <a:buFont typeface="Symbol" panose="05050102010706020507" pitchFamily="18" charset="2"/>
              <a:buChar char="·"/>
            </a:pPr>
            <a:r>
              <a:rPr lang="en-US" sz="2400" dirty="0">
                <a:solidFill>
                  <a:srgbClr val="000000"/>
                </a:solidFill>
                <a:effectLst/>
                <a:latin typeface="Times" panose="02020603050405020304" pitchFamily="18" charset="0"/>
                <a:ea typeface="Times" panose="02020603050405020304" pitchFamily="18" charset="0"/>
                <a:cs typeface="Times" panose="02020603050405020304" pitchFamily="18" charset="0"/>
              </a:rPr>
              <a:t>Logistics and warehousing</a:t>
            </a:r>
            <a:r>
              <a:rPr lang="en-US" sz="2400" dirty="0">
                <a:solidFill>
                  <a:srgbClr val="000000"/>
                </a:solidFill>
                <a:effectLst/>
                <a:latin typeface="Times New Roman" panose="02020603050405020304" pitchFamily="18" charset="0"/>
                <a:ea typeface="Times New Roman" panose="02020603050405020304" pitchFamily="18" charset="0"/>
                <a:cs typeface="Symbol" panose="05050102010706020507" pitchFamily="18" charset="2"/>
              </a:rPr>
              <a:t> </a:t>
            </a:r>
            <a:endParaRPr lang="en-IN" sz="2400" dirty="0">
              <a:effectLst/>
              <a:latin typeface="Calibri" panose="020F0502020204030204" pitchFamily="34" charset="0"/>
              <a:ea typeface="Symbol" panose="05050102010706020507" pitchFamily="18" charset="2"/>
              <a:cs typeface="Symbol" panose="05050102010706020507" pitchFamily="18" charset="2"/>
            </a:endParaRPr>
          </a:p>
          <a:p>
            <a:pPr marL="342900" lvl="0" indent="-342900">
              <a:buClr>
                <a:srgbClr val="000000"/>
              </a:buClr>
              <a:buSzPts val="1600"/>
              <a:buFont typeface="Symbol" panose="05050102010706020507" pitchFamily="18" charset="2"/>
              <a:buChar char="·"/>
            </a:pPr>
            <a:r>
              <a:rPr lang="en-US" sz="2400" dirty="0">
                <a:solidFill>
                  <a:srgbClr val="000000"/>
                </a:solidFill>
                <a:effectLst/>
                <a:latin typeface="Times" panose="02020603050405020304" pitchFamily="18" charset="0"/>
                <a:ea typeface="Times" panose="02020603050405020304" pitchFamily="18" charset="0"/>
                <a:cs typeface="Times" panose="02020603050405020304" pitchFamily="18" charset="0"/>
              </a:rPr>
              <a:t>Exploration</a:t>
            </a:r>
            <a:endParaRPr lang="en-IN" sz="2400" dirty="0">
              <a:effectLst/>
              <a:latin typeface="Calibri" panose="020F0502020204030204" pitchFamily="34" charset="0"/>
              <a:ea typeface="Symbol" panose="05050102010706020507" pitchFamily="18" charset="2"/>
              <a:cs typeface="Symbol" panose="05050102010706020507" pitchFamily="18" charset="2"/>
            </a:endParaRPr>
          </a:p>
          <a:p>
            <a:pPr marR="190500" algn="just">
              <a:lnSpc>
                <a:spcPct val="125000"/>
              </a:lnSpc>
              <a:spcAft>
                <a:spcPts val="3200"/>
              </a:spcAft>
            </a:pPr>
            <a:r>
              <a:rPr lang="en-US" sz="1800" b="1" dirty="0">
                <a:solidFill>
                  <a:srgbClr val="000000"/>
                </a:solidFill>
                <a:effectLst/>
                <a:latin typeface="Times New Roman" panose="02020603050405020304" pitchFamily="18" charset="0"/>
                <a:ea typeface="SimSun" panose="02010600030101010101" pitchFamily="2" charset="-122"/>
              </a:rPr>
              <a:t> </a:t>
            </a:r>
            <a:endParaRPr lang="en-IN" sz="1800" dirty="0">
              <a:effectLst/>
              <a:latin typeface="Times New Roman" panose="02020603050405020304" pitchFamily="18" charset="0"/>
              <a:ea typeface="SimSun" panose="02010600030101010101" pitchFamily="2" charset="-122"/>
            </a:endParaRPr>
          </a:p>
          <a:p>
            <a:pPr marL="0" indent="0">
              <a:lnSpc>
                <a:spcPts val="2799"/>
              </a:lnSpc>
              <a:buNone/>
            </a:pPr>
            <a:endParaRPr lang="en-US" sz="1750" dirty="0"/>
          </a:p>
        </p:txBody>
      </p:sp>
      <p:sp>
        <p:nvSpPr>
          <p:cNvPr id="10" name="Text 7"/>
          <p:cNvSpPr/>
          <p:nvPr/>
        </p:nvSpPr>
        <p:spPr>
          <a:xfrm>
            <a:off x="5819656" y="2740462"/>
            <a:ext cx="3151703" cy="347186"/>
          </a:xfrm>
          <a:prstGeom prst="rect">
            <a:avLst/>
          </a:prstGeom>
          <a:noFill/>
          <a:ln/>
        </p:spPr>
        <p:txBody>
          <a:bodyPr wrap="none" rtlCol="0" anchor="t"/>
          <a:lstStyle/>
          <a:p>
            <a:pPr marL="0" indent="0">
              <a:lnSpc>
                <a:spcPts val="2734"/>
              </a:lnSpc>
              <a:buNone/>
            </a:pPr>
            <a:endParaRPr lang="en-US" sz="2187" dirty="0"/>
          </a:p>
        </p:txBody>
      </p:sp>
      <p:sp>
        <p:nvSpPr>
          <p:cNvPr id="11" name="Text 8"/>
          <p:cNvSpPr/>
          <p:nvPr/>
        </p:nvSpPr>
        <p:spPr>
          <a:xfrm>
            <a:off x="5819656" y="3220879"/>
            <a:ext cx="4097774" cy="1777008"/>
          </a:xfrm>
          <a:prstGeom prst="rect">
            <a:avLst/>
          </a:prstGeom>
          <a:noFill/>
          <a:ln/>
        </p:spPr>
        <p:txBody>
          <a:bodyPr wrap="square" rtlCol="0" anchor="t"/>
          <a:lstStyle/>
          <a:p>
            <a:pPr marL="0" indent="0">
              <a:lnSpc>
                <a:spcPts val="2799"/>
              </a:lnSpc>
              <a:buNone/>
            </a:pPr>
            <a:endParaRPr lang="en-US" sz="1750" dirty="0"/>
          </a:p>
        </p:txBody>
      </p:sp>
      <p:sp>
        <p:nvSpPr>
          <p:cNvPr id="13" name="Text 10"/>
          <p:cNvSpPr/>
          <p:nvPr/>
        </p:nvSpPr>
        <p:spPr>
          <a:xfrm>
            <a:off x="1055370" y="5664398"/>
            <a:ext cx="3053477" cy="347186"/>
          </a:xfrm>
          <a:prstGeom prst="rect">
            <a:avLst/>
          </a:prstGeom>
          <a:noFill/>
          <a:ln/>
        </p:spPr>
        <p:txBody>
          <a:bodyPr wrap="none" rtlCol="0" anchor="t"/>
          <a:lstStyle/>
          <a:p>
            <a:pPr marL="0" indent="0">
              <a:lnSpc>
                <a:spcPts val="2734"/>
              </a:lnSpc>
              <a:buNone/>
            </a:pPr>
            <a:endParaRPr lang="en-US" sz="2187" dirty="0"/>
          </a:p>
        </p:txBody>
      </p:sp>
      <p:sp>
        <p:nvSpPr>
          <p:cNvPr id="14" name="Text 11"/>
          <p:cNvSpPr/>
          <p:nvPr/>
        </p:nvSpPr>
        <p:spPr>
          <a:xfrm>
            <a:off x="1055370" y="6144816"/>
            <a:ext cx="8862060" cy="1066205"/>
          </a:xfrm>
          <a:prstGeom prst="rect">
            <a:avLst/>
          </a:prstGeom>
          <a:noFill/>
          <a:ln/>
        </p:spPr>
        <p:txBody>
          <a:bodyPr wrap="square" rtlCol="0" anchor="t"/>
          <a:lstStyle/>
          <a:p>
            <a:pPr marL="0" indent="0">
              <a:lnSpc>
                <a:spcPts val="2799"/>
              </a:lnSpc>
              <a:buNone/>
            </a:pP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10980420" y="0"/>
            <a:ext cx="3657600" cy="8229600"/>
          </a:xfrm>
          <a:prstGeom prst="rect">
            <a:avLst/>
          </a:prstGeom>
        </p:spPr>
      </p:pic>
      <p:sp>
        <p:nvSpPr>
          <p:cNvPr id="5" name="Text 2"/>
          <p:cNvSpPr/>
          <p:nvPr/>
        </p:nvSpPr>
        <p:spPr>
          <a:xfrm>
            <a:off x="833199" y="796290"/>
            <a:ext cx="9306401" cy="1388745"/>
          </a:xfrm>
          <a:prstGeom prst="rect">
            <a:avLst/>
          </a:prstGeom>
          <a:noFill/>
          <a:ln/>
        </p:spPr>
        <p:txBody>
          <a:bodyPr wrap="squar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Conclusion and Future Enhancements</a:t>
            </a:r>
            <a:endParaRPr lang="en-US" sz="4374" dirty="0"/>
          </a:p>
        </p:txBody>
      </p:sp>
      <p:sp>
        <p:nvSpPr>
          <p:cNvPr id="6" name="Shape 3"/>
          <p:cNvSpPr/>
          <p:nvPr/>
        </p:nvSpPr>
        <p:spPr>
          <a:xfrm>
            <a:off x="833199" y="2518291"/>
            <a:ext cx="4542115" cy="2701766"/>
          </a:xfrm>
          <a:prstGeom prst="roundRect">
            <a:avLst>
              <a:gd name="adj" fmla="val 4935"/>
            </a:avLst>
          </a:prstGeom>
          <a:solidFill>
            <a:srgbClr val="DEE7F7"/>
          </a:solidFill>
          <a:ln/>
        </p:spPr>
      </p:sp>
      <p:sp>
        <p:nvSpPr>
          <p:cNvPr id="7" name="Text 4"/>
          <p:cNvSpPr/>
          <p:nvPr/>
        </p:nvSpPr>
        <p:spPr>
          <a:xfrm>
            <a:off x="1055370" y="2740462"/>
            <a:ext cx="2777490"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Proven Concept</a:t>
            </a:r>
            <a:endParaRPr lang="en-US" sz="2187" dirty="0"/>
          </a:p>
        </p:txBody>
      </p:sp>
      <p:sp>
        <p:nvSpPr>
          <p:cNvPr id="8" name="Text 5"/>
          <p:cNvSpPr/>
          <p:nvPr/>
        </p:nvSpPr>
        <p:spPr>
          <a:xfrm>
            <a:off x="1055370" y="3220879"/>
            <a:ext cx="4097774" cy="1777008"/>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The obstacle avoiding robot prototype has successfully demonstrated its ability to navigate through cluttered environments, avoiding collisions and reaching its destination safely.</a:t>
            </a:r>
            <a:endParaRPr lang="en-US" sz="1750" dirty="0"/>
          </a:p>
        </p:txBody>
      </p:sp>
      <p:sp>
        <p:nvSpPr>
          <p:cNvPr id="9" name="Shape 6"/>
          <p:cNvSpPr/>
          <p:nvPr/>
        </p:nvSpPr>
        <p:spPr>
          <a:xfrm>
            <a:off x="5597485" y="2518291"/>
            <a:ext cx="4542115" cy="2701766"/>
          </a:xfrm>
          <a:prstGeom prst="roundRect">
            <a:avLst>
              <a:gd name="adj" fmla="val 4935"/>
            </a:avLst>
          </a:prstGeom>
          <a:solidFill>
            <a:srgbClr val="DEE7F7"/>
          </a:solidFill>
          <a:ln/>
        </p:spPr>
      </p:sp>
      <p:sp>
        <p:nvSpPr>
          <p:cNvPr id="10" name="Text 7"/>
          <p:cNvSpPr/>
          <p:nvPr/>
        </p:nvSpPr>
        <p:spPr>
          <a:xfrm>
            <a:off x="5819656" y="2740462"/>
            <a:ext cx="3151703"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Potential Improvements</a:t>
            </a:r>
            <a:endParaRPr lang="en-US" sz="2187" dirty="0"/>
          </a:p>
        </p:txBody>
      </p:sp>
      <p:sp>
        <p:nvSpPr>
          <p:cNvPr id="11" name="Text 8"/>
          <p:cNvSpPr/>
          <p:nvPr/>
        </p:nvSpPr>
        <p:spPr>
          <a:xfrm>
            <a:off x="5819656" y="3220879"/>
            <a:ext cx="4097774" cy="1777008"/>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Future iterations could incorporate advanced sensors, more sophisticated algorithms, and enhanced mobility to handle a wider range of obstacles and environments.</a:t>
            </a:r>
            <a:endParaRPr lang="en-US" sz="1750" dirty="0"/>
          </a:p>
        </p:txBody>
      </p:sp>
      <p:sp>
        <p:nvSpPr>
          <p:cNvPr id="12" name="Shape 9"/>
          <p:cNvSpPr/>
          <p:nvPr/>
        </p:nvSpPr>
        <p:spPr>
          <a:xfrm>
            <a:off x="833199" y="5442228"/>
            <a:ext cx="9306401" cy="1990963"/>
          </a:xfrm>
          <a:prstGeom prst="roundRect">
            <a:avLst>
              <a:gd name="adj" fmla="val 6696"/>
            </a:avLst>
          </a:prstGeom>
          <a:solidFill>
            <a:srgbClr val="DEE7F7"/>
          </a:solidFill>
          <a:ln/>
        </p:spPr>
      </p:sp>
      <p:sp>
        <p:nvSpPr>
          <p:cNvPr id="13" name="Text 10"/>
          <p:cNvSpPr/>
          <p:nvPr/>
        </p:nvSpPr>
        <p:spPr>
          <a:xfrm>
            <a:off x="1055370" y="5664398"/>
            <a:ext cx="3053477"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Expanded Applications</a:t>
            </a:r>
            <a:endParaRPr lang="en-US" sz="2187" dirty="0"/>
          </a:p>
        </p:txBody>
      </p:sp>
      <p:sp>
        <p:nvSpPr>
          <p:cNvPr id="14" name="Text 11"/>
          <p:cNvSpPr/>
          <p:nvPr/>
        </p:nvSpPr>
        <p:spPr>
          <a:xfrm>
            <a:off x="1055370" y="6144816"/>
            <a:ext cx="8862060" cy="1066205"/>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With further development, this technology could be applied in areas such as search and rescue operations, autonomous transportation, and industrial automation, improving safety and efficiency.</a:t>
            </a:r>
            <a:endParaRPr lang="en-US" sz="1750" dirty="0"/>
          </a:p>
        </p:txBody>
      </p:sp>
    </p:spTree>
    <p:extLst>
      <p:ext uri="{BB962C8B-B14F-4D97-AF65-F5344CB8AC3E}">
        <p14:creationId xmlns:p14="http://schemas.microsoft.com/office/powerpoint/2010/main" val="2659644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1480661"/>
            <a:ext cx="7477601" cy="2874645"/>
          </a:xfrm>
          <a:prstGeom prst="rect">
            <a:avLst/>
          </a:prstGeom>
          <a:noFill/>
          <a:ln/>
        </p:spPr>
        <p:txBody>
          <a:bodyPr wrap="square" rtlCol="0" anchor="t"/>
          <a:lstStyle/>
          <a:p>
            <a:pPr marL="0" indent="0">
              <a:lnSpc>
                <a:spcPts val="7545"/>
              </a:lnSpc>
              <a:buNone/>
            </a:pPr>
            <a:r>
              <a:rPr lang="en-US" sz="6036" dirty="0">
                <a:solidFill>
                  <a:srgbClr val="476FD6"/>
                </a:solidFill>
                <a:latin typeface="Roboto Slab" pitchFamily="34" charset="0"/>
                <a:ea typeface="Roboto Slab" pitchFamily="34" charset="-122"/>
                <a:cs typeface="Roboto Slab" pitchFamily="34" charset="-120"/>
              </a:rPr>
              <a:t>Introduction to the Obstacle Avoiding Robot</a:t>
            </a:r>
            <a:endParaRPr lang="en-US" sz="6036" dirty="0"/>
          </a:p>
        </p:txBody>
      </p:sp>
      <p:sp>
        <p:nvSpPr>
          <p:cNvPr id="6" name="Text 3"/>
          <p:cNvSpPr/>
          <p:nvPr/>
        </p:nvSpPr>
        <p:spPr>
          <a:xfrm>
            <a:off x="833199" y="4688562"/>
            <a:ext cx="7477601" cy="3022878"/>
          </a:xfrm>
          <a:prstGeom prst="rect">
            <a:avLst/>
          </a:prstGeom>
          <a:noFill/>
          <a:ln/>
        </p:spPr>
        <p:txBody>
          <a:bodyPr wrap="square" rtlCol="0" anchor="t"/>
          <a:lstStyle/>
          <a:p>
            <a:pPr marL="0" indent="0">
              <a:lnSpc>
                <a:spcPts val="2799"/>
              </a:lnSpc>
              <a:buNone/>
            </a:pPr>
            <a:r>
              <a:rPr lang="en-US" sz="1750" dirty="0"/>
              <a:t>In the real world, navigating through obstacles can often be a challenging task, requiring careful planning and quick reflexes to avoid collisions. Whether it's maneuvering through a crowded street or traversing a cluttered workspace, the ability to detect and avoid obstacles is crucial for efficient and safe movement. This necessity has inspired the development of obstacle-avoiding robots, which mimic the problem-solving abilities of living organisms to navigate complex environments autonomously.</a:t>
            </a:r>
          </a:p>
          <a:p>
            <a:pPr marL="0" indent="0">
              <a:lnSpc>
                <a:spcPts val="2799"/>
              </a:lnSpc>
              <a:buNone/>
            </a:pPr>
            <a:endParaRPr lang="en-US" sz="1750" dirty="0"/>
          </a:p>
        </p:txBody>
      </p:sp>
      <p:sp>
        <p:nvSpPr>
          <p:cNvPr id="9" name="Text 6"/>
          <p:cNvSpPr/>
          <p:nvPr/>
        </p:nvSpPr>
        <p:spPr>
          <a:xfrm>
            <a:off x="1299686" y="6360081"/>
            <a:ext cx="1989772" cy="388858"/>
          </a:xfrm>
          <a:prstGeom prst="rect">
            <a:avLst/>
          </a:prstGeom>
          <a:noFill/>
          <a:ln/>
        </p:spPr>
        <p:txBody>
          <a:bodyPr wrap="none" rtlCol="0" anchor="t"/>
          <a:lstStyle/>
          <a:p>
            <a:pPr marL="0" indent="0" algn="l">
              <a:lnSpc>
                <a:spcPts val="3062"/>
              </a:lnSpc>
              <a:buNone/>
            </a:pPr>
            <a:endParaRPr lang="en-US" sz="2187" dirty="0"/>
          </a:p>
        </p:txBody>
      </p:sp>
    </p:spTree>
    <p:extLst>
      <p:ext uri="{BB962C8B-B14F-4D97-AF65-F5344CB8AC3E}">
        <p14:creationId xmlns:p14="http://schemas.microsoft.com/office/powerpoint/2010/main" val="2331278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1672471"/>
            <a:ext cx="8466296"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Problem Statement and Solution</a:t>
            </a:r>
            <a:endParaRPr lang="en-US" sz="4374" dirty="0"/>
          </a:p>
        </p:txBody>
      </p:sp>
      <p:pic>
        <p:nvPicPr>
          <p:cNvPr id="5" name="Image 0" descr="preencoded.png"/>
          <p:cNvPicPr>
            <a:picLocks noChangeAspect="1"/>
          </p:cNvPicPr>
          <p:nvPr/>
        </p:nvPicPr>
        <p:blipFill>
          <a:blip r:embed="rId3"/>
          <a:stretch>
            <a:fillRect/>
          </a:stretch>
        </p:blipFill>
        <p:spPr>
          <a:xfrm>
            <a:off x="2037993" y="2811185"/>
            <a:ext cx="555427" cy="555427"/>
          </a:xfrm>
          <a:prstGeom prst="rect">
            <a:avLst/>
          </a:prstGeom>
        </p:spPr>
      </p:pic>
      <p:sp>
        <p:nvSpPr>
          <p:cNvPr id="6" name="Text 3"/>
          <p:cNvSpPr/>
          <p:nvPr/>
        </p:nvSpPr>
        <p:spPr>
          <a:xfrm>
            <a:off x="2037993" y="3588782"/>
            <a:ext cx="2777490" cy="347186"/>
          </a:xfrm>
          <a:prstGeom prst="rect">
            <a:avLst/>
          </a:prstGeom>
          <a:noFill/>
          <a:ln/>
        </p:spPr>
        <p:txBody>
          <a:bodyPr wrap="non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Problem Statement</a:t>
            </a:r>
            <a:endParaRPr lang="en-US" sz="2187" dirty="0"/>
          </a:p>
        </p:txBody>
      </p:sp>
      <p:sp>
        <p:nvSpPr>
          <p:cNvPr id="7" name="Text 4"/>
          <p:cNvSpPr/>
          <p:nvPr/>
        </p:nvSpPr>
        <p:spPr>
          <a:xfrm>
            <a:off x="2037993" y="4069199"/>
            <a:ext cx="3295888" cy="2487811"/>
          </a:xfrm>
          <a:prstGeom prst="rect">
            <a:avLst/>
          </a:prstGeom>
          <a:noFill/>
          <a:ln/>
        </p:spPr>
        <p:txBody>
          <a:bodyPr wrap="square" rtlCol="0" anchor="t"/>
          <a:lstStyle/>
          <a:p>
            <a:pPr>
              <a:lnSpc>
                <a:spcPts val="2799"/>
              </a:lnSpc>
            </a:pPr>
            <a:r>
              <a:rPr lang="en-US" sz="1750" dirty="0">
                <a:solidFill>
                  <a:srgbClr val="15213F"/>
                </a:solidFill>
                <a:latin typeface="Roboto" pitchFamily="34" charset="0"/>
                <a:ea typeface="Roboto" pitchFamily="34" charset="-122"/>
                <a:cs typeface="Roboto" pitchFamily="34" charset="-120"/>
              </a:rPr>
              <a:t>Developing an efficient obstacle-avoiding bot with an integrated LCD Display to navigate through dynamic environments</a:t>
            </a:r>
            <a:endParaRPr lang="en-IN" sz="1800" dirty="0">
              <a:effectLst/>
              <a:latin typeface="Times New Roman" panose="02020603050405020304" pitchFamily="18" charset="0"/>
              <a:ea typeface="SimSun" panose="02010600030101010101" pitchFamily="2" charset="-122"/>
            </a:endParaRPr>
          </a:p>
          <a:p>
            <a:pPr marL="0" indent="0" algn="l">
              <a:lnSpc>
                <a:spcPts val="2799"/>
              </a:lnSpc>
              <a:buNone/>
            </a:pPr>
            <a:endParaRPr lang="en-US" sz="1750" dirty="0"/>
          </a:p>
        </p:txBody>
      </p:sp>
      <p:pic>
        <p:nvPicPr>
          <p:cNvPr id="8" name="Image 1" descr="preencoded.png"/>
          <p:cNvPicPr>
            <a:picLocks noChangeAspect="1"/>
          </p:cNvPicPr>
          <p:nvPr/>
        </p:nvPicPr>
        <p:blipFill>
          <a:blip r:embed="rId4"/>
          <a:stretch>
            <a:fillRect/>
          </a:stretch>
        </p:blipFill>
        <p:spPr>
          <a:xfrm>
            <a:off x="5667137" y="2811185"/>
            <a:ext cx="555427" cy="555427"/>
          </a:xfrm>
          <a:prstGeom prst="rect">
            <a:avLst/>
          </a:prstGeom>
        </p:spPr>
      </p:pic>
      <p:sp>
        <p:nvSpPr>
          <p:cNvPr id="9" name="Text 5"/>
          <p:cNvSpPr/>
          <p:nvPr/>
        </p:nvSpPr>
        <p:spPr>
          <a:xfrm>
            <a:off x="5667137" y="3588782"/>
            <a:ext cx="2777490" cy="347186"/>
          </a:xfrm>
          <a:prstGeom prst="rect">
            <a:avLst/>
          </a:prstGeom>
          <a:noFill/>
          <a:ln/>
        </p:spPr>
        <p:txBody>
          <a:bodyPr wrap="non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Solution Approach</a:t>
            </a:r>
            <a:endParaRPr lang="en-US" sz="2187" dirty="0"/>
          </a:p>
        </p:txBody>
      </p:sp>
      <p:sp>
        <p:nvSpPr>
          <p:cNvPr id="10" name="Text 6"/>
          <p:cNvSpPr/>
          <p:nvPr/>
        </p:nvSpPr>
        <p:spPr>
          <a:xfrm>
            <a:off x="5667137" y="4069199"/>
            <a:ext cx="3296007" cy="2487811"/>
          </a:xfrm>
          <a:prstGeom prst="rect">
            <a:avLst/>
          </a:prstGeom>
          <a:noFill/>
          <a:ln/>
        </p:spPr>
        <p:txBody>
          <a:bodyPr wrap="square" rtlCol="0" anchor="t"/>
          <a:lstStyle/>
          <a:p>
            <a:pPr marL="0" indent="0" algn="l">
              <a:lnSpc>
                <a:spcPts val="2799"/>
              </a:lnSpc>
              <a:buNone/>
            </a:pPr>
            <a:r>
              <a:rPr lang="en-US" sz="1750" dirty="0">
                <a:solidFill>
                  <a:srgbClr val="15213F"/>
                </a:solidFill>
                <a:latin typeface="Roboto" pitchFamily="34" charset="0"/>
                <a:ea typeface="Roboto" pitchFamily="34" charset="-122"/>
                <a:cs typeface="Roboto" pitchFamily="34" charset="-120"/>
              </a:rPr>
              <a:t>The robot utilizes advanced sensors and algorithms to detect obstacles in its path, then plans and executes the optimal navigation strategy to safely reach its destination while avoiding collisions.</a:t>
            </a:r>
            <a:endParaRPr lang="en-US" sz="1750" dirty="0"/>
          </a:p>
        </p:txBody>
      </p:sp>
      <p:pic>
        <p:nvPicPr>
          <p:cNvPr id="11" name="Image 2" descr="preencoded.png"/>
          <p:cNvPicPr>
            <a:picLocks noChangeAspect="1"/>
          </p:cNvPicPr>
          <p:nvPr/>
        </p:nvPicPr>
        <p:blipFill>
          <a:blip r:embed="rId5"/>
          <a:stretch>
            <a:fillRect/>
          </a:stretch>
        </p:blipFill>
        <p:spPr>
          <a:xfrm>
            <a:off x="9296400" y="2811185"/>
            <a:ext cx="555427" cy="555427"/>
          </a:xfrm>
          <a:prstGeom prst="rect">
            <a:avLst/>
          </a:prstGeom>
        </p:spPr>
      </p:pic>
      <p:sp>
        <p:nvSpPr>
          <p:cNvPr id="12" name="Text 7"/>
          <p:cNvSpPr/>
          <p:nvPr/>
        </p:nvSpPr>
        <p:spPr>
          <a:xfrm>
            <a:off x="9296400" y="3588782"/>
            <a:ext cx="2777490" cy="347186"/>
          </a:xfrm>
          <a:prstGeom prst="rect">
            <a:avLst/>
          </a:prstGeom>
          <a:noFill/>
          <a:ln/>
        </p:spPr>
        <p:txBody>
          <a:bodyPr wrap="non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Key Features</a:t>
            </a:r>
            <a:endParaRPr lang="en-US" sz="2187" dirty="0"/>
          </a:p>
        </p:txBody>
      </p:sp>
      <p:sp>
        <p:nvSpPr>
          <p:cNvPr id="13" name="Text 8"/>
          <p:cNvSpPr/>
          <p:nvPr/>
        </p:nvSpPr>
        <p:spPr>
          <a:xfrm>
            <a:off x="9296400" y="4069199"/>
            <a:ext cx="3296007" cy="2132409"/>
          </a:xfrm>
          <a:prstGeom prst="rect">
            <a:avLst/>
          </a:prstGeom>
          <a:noFill/>
          <a:ln/>
        </p:spPr>
        <p:txBody>
          <a:bodyPr wrap="square" rtlCol="0" anchor="t"/>
          <a:lstStyle/>
          <a:p>
            <a:pPr marL="0" indent="0" algn="l">
              <a:lnSpc>
                <a:spcPts val="2799"/>
              </a:lnSpc>
              <a:buNone/>
            </a:pPr>
            <a:r>
              <a:rPr lang="en-US" sz="1750" dirty="0">
                <a:solidFill>
                  <a:srgbClr val="15213F"/>
                </a:solidFill>
                <a:latin typeface="Roboto" pitchFamily="34" charset="0"/>
                <a:ea typeface="Roboto" pitchFamily="34" charset="-122"/>
                <a:cs typeface="Roboto" pitchFamily="34" charset="-120"/>
              </a:rPr>
              <a:t>The robot is equipped with ultrasonic, infrared, and visual sensors to identify obstacles, as well as intelligent path planning and control algorithms to maneuver around them.</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985123"/>
            <a:ext cx="5554980"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Project Objectives</a:t>
            </a:r>
            <a:endParaRPr lang="en-US" sz="4374" dirty="0"/>
          </a:p>
        </p:txBody>
      </p:sp>
      <p:sp>
        <p:nvSpPr>
          <p:cNvPr id="5" name="Text 3"/>
          <p:cNvSpPr/>
          <p:nvPr/>
        </p:nvSpPr>
        <p:spPr>
          <a:xfrm>
            <a:off x="2037993" y="2234922"/>
            <a:ext cx="2232065" cy="1388745"/>
          </a:xfrm>
          <a:prstGeom prst="rect">
            <a:avLst/>
          </a:prstGeom>
          <a:noFill/>
          <a:ln/>
        </p:spPr>
        <p:txBody>
          <a:bodyPr wrap="squar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Enhanced Workplace safety</a:t>
            </a:r>
            <a:endParaRPr lang="en-US" sz="2187" dirty="0"/>
          </a:p>
        </p:txBody>
      </p:sp>
      <p:sp>
        <p:nvSpPr>
          <p:cNvPr id="6" name="Text 4"/>
          <p:cNvSpPr/>
          <p:nvPr/>
        </p:nvSpPr>
        <p:spPr>
          <a:xfrm>
            <a:off x="2037993" y="3845838"/>
            <a:ext cx="2232065" cy="3198614"/>
          </a:xfrm>
          <a:prstGeom prst="rect">
            <a:avLst/>
          </a:prstGeom>
          <a:noFill/>
          <a:ln/>
        </p:spPr>
        <p:txBody>
          <a:bodyPr wrap="square" rtlCol="0" anchor="t"/>
          <a:lstStyle/>
          <a:p>
            <a:pPr>
              <a:lnSpc>
                <a:spcPts val="2799"/>
              </a:lnSpc>
            </a:pPr>
            <a:r>
              <a:rPr lang="en-US" sz="1750" dirty="0">
                <a:solidFill>
                  <a:srgbClr val="15213F"/>
                </a:solidFill>
                <a:latin typeface="Roboto" pitchFamily="34" charset="0"/>
                <a:ea typeface="Roboto" pitchFamily="34" charset="-122"/>
                <a:cs typeface="Roboto" pitchFamily="34" charset="-120"/>
              </a:rPr>
              <a:t>The bot proactively navigates through industrial environments, mitigating collision risks and ensuring a safer workplace </a:t>
            </a:r>
            <a:endParaRPr lang="en-IN" sz="1800" dirty="0">
              <a:effectLst/>
              <a:latin typeface="Times New Roman" panose="02020603050405020304" pitchFamily="18" charset="0"/>
              <a:ea typeface="SimSun" panose="02010600030101010101" pitchFamily="2" charset="-122"/>
            </a:endParaRPr>
          </a:p>
          <a:p>
            <a:pPr marL="0" indent="0">
              <a:lnSpc>
                <a:spcPts val="2799"/>
              </a:lnSpc>
              <a:buNone/>
            </a:pPr>
            <a:endParaRPr lang="en-US" sz="1750" dirty="0"/>
          </a:p>
        </p:txBody>
      </p:sp>
      <p:sp>
        <p:nvSpPr>
          <p:cNvPr id="7" name="Text 5"/>
          <p:cNvSpPr/>
          <p:nvPr/>
        </p:nvSpPr>
        <p:spPr>
          <a:xfrm>
            <a:off x="4819650" y="2234922"/>
            <a:ext cx="2232065" cy="1041559"/>
          </a:xfrm>
          <a:prstGeom prst="rect">
            <a:avLst/>
          </a:prstGeom>
          <a:noFill/>
          <a:ln/>
        </p:spPr>
        <p:txBody>
          <a:bodyPr wrap="squar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Real-Time Hazard</a:t>
            </a:r>
          </a:p>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Detection</a:t>
            </a:r>
            <a:endParaRPr lang="en-US" sz="2187" dirty="0"/>
          </a:p>
        </p:txBody>
      </p:sp>
      <p:sp>
        <p:nvSpPr>
          <p:cNvPr id="8" name="Text 6"/>
          <p:cNvSpPr/>
          <p:nvPr/>
        </p:nvSpPr>
        <p:spPr>
          <a:xfrm>
            <a:off x="4819650" y="3845838"/>
            <a:ext cx="2232065" cy="3042642"/>
          </a:xfrm>
          <a:prstGeom prst="rect">
            <a:avLst/>
          </a:prstGeom>
          <a:noFill/>
          <a:ln/>
        </p:spPr>
        <p:txBody>
          <a:bodyPr wrap="square" rtlCol="0" anchor="t"/>
          <a:lstStyle/>
          <a:p>
            <a:pPr>
              <a:lnSpc>
                <a:spcPts val="2799"/>
              </a:lnSpc>
            </a:pPr>
            <a:r>
              <a:rPr lang="en-US" sz="1750" dirty="0">
                <a:solidFill>
                  <a:srgbClr val="15213F"/>
                </a:solidFill>
                <a:latin typeface="Roboto" pitchFamily="34" charset="0"/>
                <a:ea typeface="Roboto" pitchFamily="34" charset="-122"/>
                <a:cs typeface="Roboto" pitchFamily="34" charset="-120"/>
              </a:rPr>
              <a:t>Through its sensors and LCD display, the bot instantly alerts workers to potential hazards, enabling swift preventive actions</a:t>
            </a:r>
            <a:endParaRPr lang="en-IN" sz="1800" dirty="0">
              <a:effectLst/>
              <a:latin typeface="Times New Roman" panose="02020603050405020304" pitchFamily="18" charset="0"/>
              <a:ea typeface="SimSun" panose="02010600030101010101" pitchFamily="2" charset="-122"/>
            </a:endParaRPr>
          </a:p>
          <a:p>
            <a:pPr marL="0" indent="0">
              <a:lnSpc>
                <a:spcPts val="2799"/>
              </a:lnSpc>
              <a:buNone/>
            </a:pPr>
            <a:endParaRPr lang="en-US" sz="1750" dirty="0"/>
          </a:p>
        </p:txBody>
      </p:sp>
      <p:sp>
        <p:nvSpPr>
          <p:cNvPr id="9" name="Text 7"/>
          <p:cNvSpPr/>
          <p:nvPr/>
        </p:nvSpPr>
        <p:spPr>
          <a:xfrm>
            <a:off x="7601307" y="2234922"/>
            <a:ext cx="2232065" cy="694373"/>
          </a:xfrm>
          <a:prstGeom prst="rect">
            <a:avLst/>
          </a:prstGeom>
          <a:noFill/>
          <a:ln/>
        </p:spPr>
        <p:txBody>
          <a:bodyPr wrap="squar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Productivity optimization</a:t>
            </a:r>
            <a:endParaRPr lang="en-US" sz="2187" dirty="0"/>
          </a:p>
        </p:txBody>
      </p:sp>
      <p:sp>
        <p:nvSpPr>
          <p:cNvPr id="10" name="Text 8"/>
          <p:cNvSpPr/>
          <p:nvPr/>
        </p:nvSpPr>
        <p:spPr>
          <a:xfrm>
            <a:off x="7601307" y="3845838"/>
            <a:ext cx="2232065" cy="2661642"/>
          </a:xfrm>
          <a:prstGeom prst="rect">
            <a:avLst/>
          </a:prstGeom>
          <a:noFill/>
          <a:ln/>
        </p:spPr>
        <p:txBody>
          <a:bodyPr wrap="square" rtlCol="0" anchor="t"/>
          <a:lstStyle/>
          <a:p>
            <a:pPr>
              <a:lnSpc>
                <a:spcPts val="2799"/>
              </a:lnSpc>
            </a:pPr>
            <a:r>
              <a:rPr lang="en-US" sz="1750" dirty="0">
                <a:solidFill>
                  <a:srgbClr val="15213F"/>
                </a:solidFill>
                <a:effectLst/>
                <a:highlight>
                  <a:srgbClr val="FFFFFF"/>
                </a:highlight>
                <a:latin typeface="Roboto" pitchFamily="34" charset="0"/>
                <a:ea typeface="Roboto" pitchFamily="34" charset="-122"/>
                <a:cs typeface="Roboto" pitchFamily="34" charset="-120"/>
              </a:rPr>
              <a:t>By providing real-time status updates, the bot facilitates streamlined workflows and minimizes disruptions, thereby enhancing productivity.</a:t>
            </a:r>
            <a:r>
              <a:rPr lang="en-US" sz="1800" dirty="0">
                <a:solidFill>
                  <a:srgbClr val="000000"/>
                </a:solidFill>
                <a:effectLst/>
                <a:highlight>
                  <a:srgbClr val="FFFFFF"/>
                </a:highlight>
                <a:latin typeface="Times New Roman" panose="02020603050405020304" pitchFamily="18" charset="0"/>
                <a:ea typeface="SimSun" panose="02010600030101010101" pitchFamily="2" charset="-122"/>
              </a:rPr>
              <a:t> </a:t>
            </a:r>
            <a:endParaRPr lang="en-US" sz="1750" dirty="0"/>
          </a:p>
        </p:txBody>
      </p:sp>
      <p:sp>
        <p:nvSpPr>
          <p:cNvPr id="11" name="Text 9"/>
          <p:cNvSpPr/>
          <p:nvPr/>
        </p:nvSpPr>
        <p:spPr>
          <a:xfrm>
            <a:off x="10382964" y="2234922"/>
            <a:ext cx="2232065" cy="694373"/>
          </a:xfrm>
          <a:prstGeom prst="rect">
            <a:avLst/>
          </a:prstGeom>
          <a:noFill/>
          <a:ln/>
        </p:spPr>
        <p:txBody>
          <a:bodyPr wrap="squar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Performance Analysis</a:t>
            </a:r>
            <a:endParaRPr lang="en-US" sz="2187" dirty="0"/>
          </a:p>
        </p:txBody>
      </p:sp>
      <p:sp>
        <p:nvSpPr>
          <p:cNvPr id="12" name="Text 10"/>
          <p:cNvSpPr/>
          <p:nvPr/>
        </p:nvSpPr>
        <p:spPr>
          <a:xfrm>
            <a:off x="10382964" y="3845838"/>
            <a:ext cx="2232065" cy="1793438"/>
          </a:xfrm>
          <a:prstGeom prst="rect">
            <a:avLst/>
          </a:prstGeom>
          <a:noFill/>
          <a:ln/>
        </p:spPr>
        <p:txBody>
          <a:bodyPr wrap="square" rtlCol="0" anchor="t"/>
          <a:lstStyle/>
          <a:p>
            <a:pPr>
              <a:lnSpc>
                <a:spcPts val="2799"/>
              </a:lnSpc>
            </a:pPr>
            <a:r>
              <a:rPr lang="en-US" sz="1750" dirty="0">
                <a:solidFill>
                  <a:srgbClr val="15213F"/>
                </a:solidFill>
                <a:effectLst/>
                <a:latin typeface="Roboto" pitchFamily="34" charset="0"/>
                <a:ea typeface="Roboto" pitchFamily="34" charset="-122"/>
                <a:cs typeface="Roboto" pitchFamily="34" charset="-120"/>
              </a:rPr>
              <a:t>Continuous monitoring and evaluation of the bot’s navigation capabilities, allowing for ongoing refinement and optimization to maintain peak performance levels.</a:t>
            </a:r>
            <a:r>
              <a:rPr lang="en-US" sz="1800" dirty="0">
                <a:solidFill>
                  <a:srgbClr val="000000"/>
                </a:solidFill>
                <a:effectLst/>
                <a:latin typeface="Times" panose="02020603050405020304" pitchFamily="18" charset="0"/>
                <a:ea typeface="Times" panose="02020603050405020304" pitchFamily="18" charset="0"/>
                <a:cs typeface="Times" panose="02020603050405020304" pitchFamily="18" charset="0"/>
              </a:rPr>
              <a:t> </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10391"/>
            <a:ext cx="14630400" cy="8229600"/>
          </a:xfrm>
          <a:prstGeom prst="rect">
            <a:avLst/>
          </a:prstGeom>
          <a:solidFill>
            <a:srgbClr val="FBFCFE"/>
          </a:solidFill>
          <a:ln/>
        </p:spPr>
      </p:sp>
      <p:sp>
        <p:nvSpPr>
          <p:cNvPr id="4" name="Text 2"/>
          <p:cNvSpPr/>
          <p:nvPr/>
        </p:nvSpPr>
        <p:spPr>
          <a:xfrm>
            <a:off x="2037992" y="985123"/>
            <a:ext cx="9745299" cy="694373"/>
          </a:xfrm>
          <a:prstGeom prst="rect">
            <a:avLst/>
          </a:prstGeom>
          <a:noFill/>
          <a:ln/>
        </p:spPr>
        <p:txBody>
          <a:bodyPr wrap="none" rtlCol="0" anchor="t"/>
          <a:lstStyle/>
          <a:p>
            <a:pPr marL="0" indent="0" algn="ctr">
              <a:lnSpc>
                <a:spcPts val="5468"/>
              </a:lnSpc>
              <a:buNone/>
            </a:pPr>
            <a:r>
              <a:rPr lang="en-US" sz="4374" dirty="0">
                <a:solidFill>
                  <a:srgbClr val="476FD6"/>
                </a:solidFill>
                <a:latin typeface="Roboto Slab" pitchFamily="34" charset="0"/>
                <a:ea typeface="Roboto Slab" pitchFamily="34" charset="-122"/>
                <a:cs typeface="Roboto Slab" pitchFamily="34" charset="-120"/>
              </a:rPr>
              <a:t>Simulation</a:t>
            </a:r>
            <a:endParaRPr lang="en-US" sz="4374" dirty="0"/>
          </a:p>
        </p:txBody>
      </p:sp>
      <p:sp>
        <p:nvSpPr>
          <p:cNvPr id="5" name="Text 3"/>
          <p:cNvSpPr/>
          <p:nvPr/>
        </p:nvSpPr>
        <p:spPr>
          <a:xfrm>
            <a:off x="2037993" y="2234922"/>
            <a:ext cx="2232065" cy="1388745"/>
          </a:xfrm>
          <a:prstGeom prst="rect">
            <a:avLst/>
          </a:prstGeom>
          <a:noFill/>
          <a:ln/>
        </p:spPr>
        <p:txBody>
          <a:bodyPr wrap="square" rtlCol="0" anchor="t"/>
          <a:lstStyle/>
          <a:p>
            <a:pPr marL="0" indent="0">
              <a:lnSpc>
                <a:spcPts val="2734"/>
              </a:lnSpc>
              <a:buNone/>
            </a:pPr>
            <a:endParaRPr lang="en-US" sz="2187" dirty="0"/>
          </a:p>
        </p:txBody>
      </p:sp>
      <p:sp>
        <p:nvSpPr>
          <p:cNvPr id="6" name="Text 4"/>
          <p:cNvSpPr/>
          <p:nvPr/>
        </p:nvSpPr>
        <p:spPr>
          <a:xfrm>
            <a:off x="2037993" y="3845838"/>
            <a:ext cx="2232065" cy="3198614"/>
          </a:xfrm>
          <a:prstGeom prst="rect">
            <a:avLst/>
          </a:prstGeom>
          <a:noFill/>
          <a:ln/>
        </p:spPr>
        <p:txBody>
          <a:bodyPr wrap="square" rtlCol="0" anchor="t"/>
          <a:lstStyle/>
          <a:p>
            <a:pPr marL="0" indent="0">
              <a:lnSpc>
                <a:spcPts val="2799"/>
              </a:lnSpc>
              <a:buNone/>
            </a:pPr>
            <a:endParaRPr lang="en-US" sz="1750" dirty="0"/>
          </a:p>
        </p:txBody>
      </p:sp>
      <p:sp>
        <p:nvSpPr>
          <p:cNvPr id="7" name="Text 5"/>
          <p:cNvSpPr/>
          <p:nvPr/>
        </p:nvSpPr>
        <p:spPr>
          <a:xfrm>
            <a:off x="4819650" y="2234922"/>
            <a:ext cx="2232065" cy="1041559"/>
          </a:xfrm>
          <a:prstGeom prst="rect">
            <a:avLst/>
          </a:prstGeom>
          <a:noFill/>
          <a:ln/>
        </p:spPr>
        <p:txBody>
          <a:bodyPr wrap="square" rtlCol="0" anchor="t"/>
          <a:lstStyle/>
          <a:p>
            <a:pPr marL="0" indent="0">
              <a:lnSpc>
                <a:spcPts val="2734"/>
              </a:lnSpc>
              <a:buNone/>
            </a:pPr>
            <a:endParaRPr lang="en-US" sz="2187" dirty="0"/>
          </a:p>
        </p:txBody>
      </p:sp>
      <p:sp>
        <p:nvSpPr>
          <p:cNvPr id="8" name="Text 6"/>
          <p:cNvSpPr/>
          <p:nvPr/>
        </p:nvSpPr>
        <p:spPr>
          <a:xfrm>
            <a:off x="4819650" y="3845838"/>
            <a:ext cx="2232065" cy="3042642"/>
          </a:xfrm>
          <a:prstGeom prst="rect">
            <a:avLst/>
          </a:prstGeom>
          <a:noFill/>
          <a:ln/>
        </p:spPr>
        <p:txBody>
          <a:bodyPr wrap="square" rtlCol="0" anchor="t"/>
          <a:lstStyle/>
          <a:p>
            <a:pPr marL="0" indent="0">
              <a:lnSpc>
                <a:spcPts val="2799"/>
              </a:lnSpc>
              <a:buNone/>
            </a:pPr>
            <a:endParaRPr lang="en-US" sz="1750" dirty="0"/>
          </a:p>
        </p:txBody>
      </p:sp>
      <p:sp>
        <p:nvSpPr>
          <p:cNvPr id="9" name="Text 7"/>
          <p:cNvSpPr/>
          <p:nvPr/>
        </p:nvSpPr>
        <p:spPr>
          <a:xfrm>
            <a:off x="7601307" y="2234922"/>
            <a:ext cx="2232065" cy="694373"/>
          </a:xfrm>
          <a:prstGeom prst="rect">
            <a:avLst/>
          </a:prstGeom>
          <a:noFill/>
          <a:ln/>
        </p:spPr>
        <p:txBody>
          <a:bodyPr wrap="square" rtlCol="0" anchor="t"/>
          <a:lstStyle/>
          <a:p>
            <a:pPr marL="0" indent="0">
              <a:lnSpc>
                <a:spcPts val="2734"/>
              </a:lnSpc>
              <a:buNone/>
            </a:pPr>
            <a:endParaRPr lang="en-US" sz="2187" dirty="0"/>
          </a:p>
        </p:txBody>
      </p:sp>
      <p:sp>
        <p:nvSpPr>
          <p:cNvPr id="10" name="Text 8"/>
          <p:cNvSpPr/>
          <p:nvPr/>
        </p:nvSpPr>
        <p:spPr>
          <a:xfrm>
            <a:off x="7601307" y="3845838"/>
            <a:ext cx="2232065" cy="2661642"/>
          </a:xfrm>
          <a:prstGeom prst="rect">
            <a:avLst/>
          </a:prstGeom>
          <a:noFill/>
          <a:ln/>
        </p:spPr>
        <p:txBody>
          <a:bodyPr wrap="square" rtlCol="0" anchor="t"/>
          <a:lstStyle/>
          <a:p>
            <a:pPr>
              <a:lnSpc>
                <a:spcPts val="2799"/>
              </a:lnSpc>
            </a:pPr>
            <a:endParaRPr lang="en-US" sz="1750" dirty="0"/>
          </a:p>
        </p:txBody>
      </p:sp>
      <p:sp>
        <p:nvSpPr>
          <p:cNvPr id="11" name="Text 9"/>
          <p:cNvSpPr/>
          <p:nvPr/>
        </p:nvSpPr>
        <p:spPr>
          <a:xfrm>
            <a:off x="10382964" y="2234922"/>
            <a:ext cx="2232065" cy="694373"/>
          </a:xfrm>
          <a:prstGeom prst="rect">
            <a:avLst/>
          </a:prstGeom>
          <a:noFill/>
          <a:ln/>
        </p:spPr>
        <p:txBody>
          <a:bodyPr wrap="square" rtlCol="0" anchor="t"/>
          <a:lstStyle/>
          <a:p>
            <a:pPr marL="0" indent="0">
              <a:lnSpc>
                <a:spcPts val="2734"/>
              </a:lnSpc>
              <a:buNone/>
            </a:pPr>
            <a:endParaRPr lang="en-US" sz="2187" dirty="0"/>
          </a:p>
        </p:txBody>
      </p:sp>
      <p:sp>
        <p:nvSpPr>
          <p:cNvPr id="12" name="Text 10"/>
          <p:cNvSpPr/>
          <p:nvPr/>
        </p:nvSpPr>
        <p:spPr>
          <a:xfrm>
            <a:off x="10382964" y="3845838"/>
            <a:ext cx="2232065" cy="1793438"/>
          </a:xfrm>
          <a:prstGeom prst="rect">
            <a:avLst/>
          </a:prstGeom>
          <a:noFill/>
          <a:ln/>
        </p:spPr>
        <p:txBody>
          <a:bodyPr wrap="square" rtlCol="0" anchor="t"/>
          <a:lstStyle/>
          <a:p>
            <a:pPr>
              <a:lnSpc>
                <a:spcPts val="2799"/>
              </a:lnSpc>
            </a:pPr>
            <a:endParaRPr lang="en-US" sz="1750" dirty="0"/>
          </a:p>
        </p:txBody>
      </p:sp>
      <p:pic>
        <p:nvPicPr>
          <p:cNvPr id="14" name="Picture 13">
            <a:extLst>
              <a:ext uri="{FF2B5EF4-FFF2-40B4-BE49-F238E27FC236}">
                <a16:creationId xmlns:a16="http://schemas.microsoft.com/office/drawing/2014/main" id="{464BF21E-9314-DBD3-AE42-470ADDE7AED5}"/>
              </a:ext>
            </a:extLst>
          </p:cNvPr>
          <p:cNvPicPr>
            <a:picLocks noChangeAspect="1"/>
          </p:cNvPicPr>
          <p:nvPr/>
        </p:nvPicPr>
        <p:blipFill>
          <a:blip r:embed="rId3"/>
          <a:stretch>
            <a:fillRect/>
          </a:stretch>
        </p:blipFill>
        <p:spPr>
          <a:xfrm>
            <a:off x="2847110" y="2234922"/>
            <a:ext cx="8831672" cy="5994678"/>
          </a:xfrm>
          <a:prstGeom prst="rect">
            <a:avLst/>
          </a:prstGeom>
        </p:spPr>
      </p:pic>
    </p:spTree>
    <p:extLst>
      <p:ext uri="{BB962C8B-B14F-4D97-AF65-F5344CB8AC3E}">
        <p14:creationId xmlns:p14="http://schemas.microsoft.com/office/powerpoint/2010/main" val="90776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barn(inVertical)">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517696" y="556022"/>
            <a:ext cx="5049917" cy="631150"/>
          </a:xfrm>
          <a:prstGeom prst="rect">
            <a:avLst/>
          </a:prstGeom>
          <a:noFill/>
          <a:ln/>
        </p:spPr>
        <p:txBody>
          <a:bodyPr wrap="none" rtlCol="0" anchor="t"/>
          <a:lstStyle/>
          <a:p>
            <a:pPr marL="0" indent="0">
              <a:lnSpc>
                <a:spcPts val="4970"/>
              </a:lnSpc>
              <a:buNone/>
            </a:pPr>
            <a:r>
              <a:rPr lang="en-US" sz="3976" dirty="0">
                <a:solidFill>
                  <a:srgbClr val="476FD6"/>
                </a:solidFill>
                <a:latin typeface="Roboto Slab" pitchFamily="34" charset="0"/>
                <a:ea typeface="Roboto Slab" pitchFamily="34" charset="-122"/>
                <a:cs typeface="Roboto Slab" pitchFamily="34" charset="-120"/>
              </a:rPr>
              <a:t>Working</a:t>
            </a:r>
            <a:endParaRPr lang="en-US" sz="3976" dirty="0"/>
          </a:p>
        </p:txBody>
      </p:sp>
      <p:pic>
        <p:nvPicPr>
          <p:cNvPr id="5" name="Image 0" descr="preencoded.png"/>
          <p:cNvPicPr>
            <a:picLocks noChangeAspect="1"/>
          </p:cNvPicPr>
          <p:nvPr/>
        </p:nvPicPr>
        <p:blipFill>
          <a:blip r:embed="rId3"/>
          <a:stretch>
            <a:fillRect/>
          </a:stretch>
        </p:blipFill>
        <p:spPr>
          <a:xfrm>
            <a:off x="4124801" y="1591151"/>
            <a:ext cx="1583055" cy="1487091"/>
          </a:xfrm>
          <a:prstGeom prst="rect">
            <a:avLst/>
          </a:prstGeom>
        </p:spPr>
      </p:pic>
      <p:sp>
        <p:nvSpPr>
          <p:cNvPr id="6" name="Text 3"/>
          <p:cNvSpPr/>
          <p:nvPr/>
        </p:nvSpPr>
        <p:spPr>
          <a:xfrm>
            <a:off x="4864298" y="2325410"/>
            <a:ext cx="104061" cy="403979"/>
          </a:xfrm>
          <a:prstGeom prst="rect">
            <a:avLst/>
          </a:prstGeom>
          <a:noFill/>
          <a:ln/>
        </p:spPr>
        <p:txBody>
          <a:bodyPr wrap="none" rtlCol="0" anchor="t"/>
          <a:lstStyle/>
          <a:p>
            <a:pPr marL="0" indent="0" algn="ctr">
              <a:lnSpc>
                <a:spcPts val="3181"/>
              </a:lnSpc>
              <a:buNone/>
            </a:pPr>
            <a:r>
              <a:rPr lang="en-US" sz="1988" dirty="0">
                <a:solidFill>
                  <a:srgbClr val="476FD6"/>
                </a:solidFill>
                <a:latin typeface="Roboto Slab" pitchFamily="34" charset="0"/>
                <a:ea typeface="Roboto Slab" pitchFamily="34" charset="-122"/>
                <a:cs typeface="Roboto Slab" pitchFamily="34" charset="-120"/>
              </a:rPr>
              <a:t>1</a:t>
            </a:r>
            <a:endParaRPr lang="en-US" sz="1988" dirty="0"/>
          </a:p>
        </p:txBody>
      </p:sp>
      <p:sp>
        <p:nvSpPr>
          <p:cNvPr id="7" name="Text 4"/>
          <p:cNvSpPr/>
          <p:nvPr/>
        </p:nvSpPr>
        <p:spPr>
          <a:xfrm>
            <a:off x="5909786" y="1954649"/>
            <a:ext cx="2524958" cy="315635"/>
          </a:xfrm>
          <a:prstGeom prst="rect">
            <a:avLst/>
          </a:prstGeom>
          <a:noFill/>
          <a:ln/>
        </p:spPr>
        <p:txBody>
          <a:bodyPr wrap="none" rtlCol="0" anchor="t"/>
          <a:lstStyle/>
          <a:p>
            <a:pPr marL="0" indent="0" algn="l">
              <a:lnSpc>
                <a:spcPts val="2485"/>
              </a:lnSpc>
              <a:buNone/>
            </a:pPr>
            <a:r>
              <a:rPr lang="en-US" sz="1988" dirty="0">
                <a:solidFill>
                  <a:srgbClr val="476FD6"/>
                </a:solidFill>
                <a:latin typeface="Roboto Slab" pitchFamily="34" charset="0"/>
                <a:ea typeface="Roboto Slab" pitchFamily="34" charset="-122"/>
                <a:cs typeface="Roboto Slab" pitchFamily="34" charset="-120"/>
              </a:rPr>
              <a:t>Obstacle Detection</a:t>
            </a:r>
            <a:endParaRPr lang="en-US" sz="1988" dirty="0"/>
          </a:p>
        </p:txBody>
      </p:sp>
      <p:sp>
        <p:nvSpPr>
          <p:cNvPr id="8" name="Text 5"/>
          <p:cNvSpPr/>
          <p:nvPr/>
        </p:nvSpPr>
        <p:spPr>
          <a:xfrm>
            <a:off x="5909786" y="2391370"/>
            <a:ext cx="3942398" cy="323255"/>
          </a:xfrm>
          <a:prstGeom prst="rect">
            <a:avLst/>
          </a:prstGeom>
          <a:noFill/>
          <a:ln/>
        </p:spPr>
        <p:txBody>
          <a:bodyPr wrap="none" rtlCol="0" anchor="t"/>
          <a:lstStyle/>
          <a:p>
            <a:pPr marL="0" indent="0" algn="l">
              <a:lnSpc>
                <a:spcPts val="2545"/>
              </a:lnSpc>
              <a:buNone/>
            </a:pPr>
            <a:r>
              <a:rPr lang="en-US" sz="1591" dirty="0">
                <a:solidFill>
                  <a:srgbClr val="15213F"/>
                </a:solidFill>
                <a:latin typeface="Roboto" pitchFamily="34" charset="0"/>
                <a:ea typeface="Roboto" pitchFamily="34" charset="-122"/>
                <a:cs typeface="Roboto" pitchFamily="34" charset="-120"/>
              </a:rPr>
              <a:t>Sensors scan the environment for obstacles</a:t>
            </a:r>
            <a:endParaRPr lang="en-US" sz="1591" dirty="0"/>
          </a:p>
        </p:txBody>
      </p:sp>
      <p:sp>
        <p:nvSpPr>
          <p:cNvPr id="9" name="Shape 6"/>
          <p:cNvSpPr/>
          <p:nvPr/>
        </p:nvSpPr>
        <p:spPr>
          <a:xfrm>
            <a:off x="5758339" y="3080831"/>
            <a:ext cx="6303764" cy="20181"/>
          </a:xfrm>
          <a:prstGeom prst="rect">
            <a:avLst/>
          </a:prstGeom>
          <a:solidFill>
            <a:srgbClr val="BBC4DC"/>
          </a:solidFill>
          <a:ln/>
        </p:spPr>
      </p:sp>
      <p:pic>
        <p:nvPicPr>
          <p:cNvPr id="10" name="Image 1" descr="preencoded.png"/>
          <p:cNvPicPr>
            <a:picLocks noChangeAspect="1"/>
          </p:cNvPicPr>
          <p:nvPr/>
        </p:nvPicPr>
        <p:blipFill>
          <a:blip r:embed="rId4"/>
          <a:stretch>
            <a:fillRect/>
          </a:stretch>
        </p:blipFill>
        <p:spPr>
          <a:xfrm>
            <a:off x="3333155" y="3128724"/>
            <a:ext cx="3166229" cy="1487091"/>
          </a:xfrm>
          <a:prstGeom prst="rect">
            <a:avLst/>
          </a:prstGeom>
        </p:spPr>
      </p:pic>
      <p:sp>
        <p:nvSpPr>
          <p:cNvPr id="11" name="Text 7"/>
          <p:cNvSpPr/>
          <p:nvPr/>
        </p:nvSpPr>
        <p:spPr>
          <a:xfrm>
            <a:off x="4846558" y="3670221"/>
            <a:ext cx="139422" cy="403979"/>
          </a:xfrm>
          <a:prstGeom prst="rect">
            <a:avLst/>
          </a:prstGeom>
          <a:noFill/>
          <a:ln/>
        </p:spPr>
        <p:txBody>
          <a:bodyPr wrap="none" rtlCol="0" anchor="t"/>
          <a:lstStyle/>
          <a:p>
            <a:pPr marL="0" indent="0" algn="ctr">
              <a:lnSpc>
                <a:spcPts val="3181"/>
              </a:lnSpc>
              <a:buNone/>
            </a:pPr>
            <a:r>
              <a:rPr lang="en-US" sz="1988" dirty="0">
                <a:solidFill>
                  <a:srgbClr val="476FD6"/>
                </a:solidFill>
                <a:latin typeface="Roboto Slab" pitchFamily="34" charset="0"/>
                <a:ea typeface="Roboto Slab" pitchFamily="34" charset="-122"/>
                <a:cs typeface="Roboto Slab" pitchFamily="34" charset="-120"/>
              </a:rPr>
              <a:t>2</a:t>
            </a:r>
            <a:endParaRPr lang="en-US" sz="1988" dirty="0"/>
          </a:p>
        </p:txBody>
      </p:sp>
      <p:sp>
        <p:nvSpPr>
          <p:cNvPr id="12" name="Text 8"/>
          <p:cNvSpPr/>
          <p:nvPr/>
        </p:nvSpPr>
        <p:spPr>
          <a:xfrm>
            <a:off x="6701314" y="3492222"/>
            <a:ext cx="2524958" cy="315635"/>
          </a:xfrm>
          <a:prstGeom prst="rect">
            <a:avLst/>
          </a:prstGeom>
          <a:noFill/>
          <a:ln/>
        </p:spPr>
        <p:txBody>
          <a:bodyPr wrap="none" rtlCol="0" anchor="t"/>
          <a:lstStyle/>
          <a:p>
            <a:pPr marL="0" indent="0" algn="l">
              <a:lnSpc>
                <a:spcPts val="2485"/>
              </a:lnSpc>
              <a:buNone/>
            </a:pPr>
            <a:r>
              <a:rPr lang="en-US" sz="1988" dirty="0">
                <a:solidFill>
                  <a:srgbClr val="476FD6"/>
                </a:solidFill>
                <a:latin typeface="Roboto Slab" pitchFamily="34" charset="0"/>
                <a:ea typeface="Roboto Slab" pitchFamily="34" charset="-122"/>
                <a:cs typeface="Roboto Slab" pitchFamily="34" charset="-120"/>
              </a:rPr>
              <a:t>Path Planning</a:t>
            </a:r>
            <a:endParaRPr lang="en-US" sz="1988" dirty="0"/>
          </a:p>
        </p:txBody>
      </p:sp>
      <p:sp>
        <p:nvSpPr>
          <p:cNvPr id="13" name="Text 9"/>
          <p:cNvSpPr/>
          <p:nvPr/>
        </p:nvSpPr>
        <p:spPr>
          <a:xfrm>
            <a:off x="6701314" y="3928943"/>
            <a:ext cx="4403646" cy="323255"/>
          </a:xfrm>
          <a:prstGeom prst="rect">
            <a:avLst/>
          </a:prstGeom>
          <a:noFill/>
          <a:ln/>
        </p:spPr>
        <p:txBody>
          <a:bodyPr wrap="none" rtlCol="0" anchor="t"/>
          <a:lstStyle/>
          <a:p>
            <a:pPr marL="0" indent="0" algn="l">
              <a:lnSpc>
                <a:spcPts val="2545"/>
              </a:lnSpc>
              <a:buNone/>
            </a:pPr>
            <a:r>
              <a:rPr lang="en-US" sz="1591" dirty="0">
                <a:solidFill>
                  <a:srgbClr val="15213F"/>
                </a:solidFill>
                <a:latin typeface="Roboto" pitchFamily="34" charset="0"/>
                <a:ea typeface="Roboto" pitchFamily="34" charset="-122"/>
                <a:cs typeface="Roboto" pitchFamily="34" charset="-120"/>
              </a:rPr>
              <a:t>Algorithm calculates the optimal path to navigate</a:t>
            </a:r>
            <a:endParaRPr lang="en-US" sz="1591" dirty="0"/>
          </a:p>
        </p:txBody>
      </p:sp>
      <p:sp>
        <p:nvSpPr>
          <p:cNvPr id="14" name="Shape 10"/>
          <p:cNvSpPr/>
          <p:nvPr/>
        </p:nvSpPr>
        <p:spPr>
          <a:xfrm>
            <a:off x="6549866" y="4618405"/>
            <a:ext cx="5512237" cy="20181"/>
          </a:xfrm>
          <a:prstGeom prst="rect">
            <a:avLst/>
          </a:prstGeom>
          <a:solidFill>
            <a:srgbClr val="BBC4DC"/>
          </a:solidFill>
          <a:ln/>
        </p:spPr>
      </p:sp>
      <p:pic>
        <p:nvPicPr>
          <p:cNvPr id="15" name="Image 2" descr="preencoded.png"/>
          <p:cNvPicPr>
            <a:picLocks noChangeAspect="1"/>
          </p:cNvPicPr>
          <p:nvPr/>
        </p:nvPicPr>
        <p:blipFill>
          <a:blip r:embed="rId5"/>
          <a:stretch>
            <a:fillRect/>
          </a:stretch>
        </p:blipFill>
        <p:spPr>
          <a:xfrm>
            <a:off x="2541627" y="4666297"/>
            <a:ext cx="4749403" cy="1487091"/>
          </a:xfrm>
          <a:prstGeom prst="rect">
            <a:avLst/>
          </a:prstGeom>
        </p:spPr>
      </p:pic>
      <p:sp>
        <p:nvSpPr>
          <p:cNvPr id="16" name="Text 11"/>
          <p:cNvSpPr/>
          <p:nvPr/>
        </p:nvSpPr>
        <p:spPr>
          <a:xfrm>
            <a:off x="4848106" y="5207794"/>
            <a:ext cx="136327" cy="403979"/>
          </a:xfrm>
          <a:prstGeom prst="rect">
            <a:avLst/>
          </a:prstGeom>
          <a:noFill/>
          <a:ln/>
        </p:spPr>
        <p:txBody>
          <a:bodyPr wrap="none" rtlCol="0" anchor="t"/>
          <a:lstStyle/>
          <a:p>
            <a:pPr marL="0" indent="0" algn="ctr">
              <a:lnSpc>
                <a:spcPts val="3181"/>
              </a:lnSpc>
              <a:buNone/>
            </a:pPr>
            <a:r>
              <a:rPr lang="en-US" sz="1988" dirty="0">
                <a:solidFill>
                  <a:srgbClr val="476FD6"/>
                </a:solidFill>
                <a:latin typeface="Roboto Slab" pitchFamily="34" charset="0"/>
                <a:ea typeface="Roboto Slab" pitchFamily="34" charset="-122"/>
                <a:cs typeface="Roboto Slab" pitchFamily="34" charset="-120"/>
              </a:rPr>
              <a:t>3</a:t>
            </a:r>
            <a:endParaRPr lang="en-US" sz="1988" dirty="0"/>
          </a:p>
        </p:txBody>
      </p:sp>
      <p:sp>
        <p:nvSpPr>
          <p:cNvPr id="17" name="Text 12"/>
          <p:cNvSpPr/>
          <p:nvPr/>
        </p:nvSpPr>
        <p:spPr>
          <a:xfrm>
            <a:off x="7492960" y="4868228"/>
            <a:ext cx="2524958" cy="315635"/>
          </a:xfrm>
          <a:prstGeom prst="rect">
            <a:avLst/>
          </a:prstGeom>
          <a:noFill/>
          <a:ln/>
        </p:spPr>
        <p:txBody>
          <a:bodyPr wrap="none" rtlCol="0" anchor="t"/>
          <a:lstStyle/>
          <a:p>
            <a:pPr marL="0" indent="0" algn="l">
              <a:lnSpc>
                <a:spcPts val="2485"/>
              </a:lnSpc>
              <a:buNone/>
            </a:pPr>
            <a:r>
              <a:rPr lang="en-US" sz="1988" dirty="0">
                <a:solidFill>
                  <a:srgbClr val="476FD6"/>
                </a:solidFill>
                <a:latin typeface="Roboto Slab" pitchFamily="34" charset="0"/>
                <a:ea typeface="Roboto Slab" pitchFamily="34" charset="-122"/>
                <a:cs typeface="Roboto Slab" pitchFamily="34" charset="-120"/>
              </a:rPr>
              <a:t>Motion Control</a:t>
            </a:r>
            <a:endParaRPr lang="en-US" sz="1988" dirty="0"/>
          </a:p>
        </p:txBody>
      </p:sp>
      <p:sp>
        <p:nvSpPr>
          <p:cNvPr id="18" name="Text 13"/>
          <p:cNvSpPr/>
          <p:nvPr/>
        </p:nvSpPr>
        <p:spPr>
          <a:xfrm>
            <a:off x="7492960" y="5304949"/>
            <a:ext cx="4417695" cy="646509"/>
          </a:xfrm>
          <a:prstGeom prst="rect">
            <a:avLst/>
          </a:prstGeom>
          <a:noFill/>
          <a:ln/>
        </p:spPr>
        <p:txBody>
          <a:bodyPr wrap="square" rtlCol="0" anchor="t"/>
          <a:lstStyle/>
          <a:p>
            <a:pPr marL="0" indent="0" algn="l">
              <a:lnSpc>
                <a:spcPts val="2545"/>
              </a:lnSpc>
              <a:buNone/>
            </a:pPr>
            <a:r>
              <a:rPr lang="en-US" sz="1591" dirty="0">
                <a:solidFill>
                  <a:srgbClr val="15213F"/>
                </a:solidFill>
                <a:latin typeface="Roboto" pitchFamily="34" charset="0"/>
                <a:ea typeface="Roboto" pitchFamily="34" charset="-122"/>
                <a:cs typeface="Roboto" pitchFamily="34" charset="-120"/>
              </a:rPr>
              <a:t>Actuators move the robot to follow the planned path</a:t>
            </a:r>
            <a:endParaRPr lang="en-US" sz="1591" dirty="0"/>
          </a:p>
        </p:txBody>
      </p:sp>
      <p:sp>
        <p:nvSpPr>
          <p:cNvPr id="19" name="Text 14"/>
          <p:cNvSpPr/>
          <p:nvPr/>
        </p:nvSpPr>
        <p:spPr>
          <a:xfrm>
            <a:off x="2517696" y="6380559"/>
            <a:ext cx="9594890" cy="1293019"/>
          </a:xfrm>
          <a:prstGeom prst="rect">
            <a:avLst/>
          </a:prstGeom>
          <a:noFill/>
          <a:ln/>
        </p:spPr>
        <p:txBody>
          <a:bodyPr wrap="square" rtlCol="0" anchor="t"/>
          <a:lstStyle/>
          <a:p>
            <a:pPr marL="0" indent="0">
              <a:lnSpc>
                <a:spcPts val="2545"/>
              </a:lnSpc>
              <a:buNone/>
            </a:pPr>
            <a:r>
              <a:rPr lang="en-US" sz="1591" dirty="0">
                <a:solidFill>
                  <a:srgbClr val="15213F"/>
                </a:solidFill>
                <a:latin typeface="Roboto" pitchFamily="34" charset="0"/>
                <a:ea typeface="Roboto" pitchFamily="34" charset="-122"/>
                <a:cs typeface="Roboto" pitchFamily="34" charset="-120"/>
              </a:rPr>
              <a:t>The obstacle avoiding robot works by continuously monitoring its surroundings using advanced sensors. When an obstacle is detected, the on-board microcontroller analyzes the situation and calculates the best path to navigate around the obstruction. The robot's motors and wheels then execute the planned maneuver, allowing the device to seamlessly avoid the obstacle and continue on its intended course.</a:t>
            </a:r>
            <a:endParaRPr lang="en-US" sz="159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randombar(horizontal)">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randombar(horizontal)">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60" y="-20782"/>
            <a:ext cx="14630400" cy="8229600"/>
          </a:xfrm>
          <a:prstGeom prst="rect">
            <a:avLst/>
          </a:prstGeom>
          <a:solidFill>
            <a:srgbClr val="EDF1F8"/>
          </a:solidFill>
          <a:ln/>
        </p:spPr>
      </p:sp>
      <p:sp>
        <p:nvSpPr>
          <p:cNvPr id="4" name="Text 2"/>
          <p:cNvSpPr/>
          <p:nvPr/>
        </p:nvSpPr>
        <p:spPr>
          <a:xfrm>
            <a:off x="2037992" y="335666"/>
            <a:ext cx="10451091" cy="1618031"/>
          </a:xfrm>
          <a:prstGeom prst="rect">
            <a:avLst/>
          </a:prstGeom>
          <a:noFill/>
          <a:ln/>
        </p:spPr>
        <p:txBody>
          <a:bodyPr wrap="none" rtlCol="0" anchor="t"/>
          <a:lstStyle/>
          <a:p>
            <a:pPr marL="0" indent="0" algn="ctr">
              <a:lnSpc>
                <a:spcPts val="5468"/>
              </a:lnSpc>
              <a:buNone/>
            </a:pPr>
            <a:r>
              <a:rPr lang="en-US" sz="4374" dirty="0">
                <a:solidFill>
                  <a:srgbClr val="476FD6"/>
                </a:solidFill>
                <a:latin typeface="Roboto Slab" pitchFamily="34" charset="0"/>
                <a:ea typeface="Roboto Slab" pitchFamily="34" charset="-122"/>
                <a:cs typeface="Roboto Slab" pitchFamily="34" charset="-120"/>
              </a:rPr>
              <a:t>Source Code</a:t>
            </a:r>
            <a:endParaRPr lang="en-US" sz="4374" dirty="0"/>
          </a:p>
        </p:txBody>
      </p:sp>
      <p:sp>
        <p:nvSpPr>
          <p:cNvPr id="6" name="Text 3"/>
          <p:cNvSpPr/>
          <p:nvPr/>
        </p:nvSpPr>
        <p:spPr>
          <a:xfrm>
            <a:off x="2037993" y="4712613"/>
            <a:ext cx="2777490" cy="347186"/>
          </a:xfrm>
          <a:prstGeom prst="rect">
            <a:avLst/>
          </a:prstGeom>
          <a:noFill/>
          <a:ln/>
        </p:spPr>
        <p:txBody>
          <a:bodyPr wrap="none" rtlCol="0" anchor="t"/>
          <a:lstStyle/>
          <a:p>
            <a:pPr marL="0" indent="0" algn="l">
              <a:lnSpc>
                <a:spcPts val="2734"/>
              </a:lnSpc>
              <a:buNone/>
            </a:pPr>
            <a:endParaRPr lang="en-US" sz="2187" dirty="0"/>
          </a:p>
        </p:txBody>
      </p:sp>
      <p:sp>
        <p:nvSpPr>
          <p:cNvPr id="7" name="Text 4"/>
          <p:cNvSpPr/>
          <p:nvPr/>
        </p:nvSpPr>
        <p:spPr>
          <a:xfrm>
            <a:off x="2037993" y="1192192"/>
            <a:ext cx="3295888" cy="6528122"/>
          </a:xfrm>
          <a:prstGeom prst="rect">
            <a:avLst/>
          </a:prstGeom>
          <a:noFill/>
          <a:ln/>
        </p:spPr>
        <p:txBody>
          <a:bodyPr wrap="square" rtlCol="0" anchor="t"/>
          <a:lstStyle/>
          <a:p>
            <a:pPr marL="0" indent="0" algn="l">
              <a:lnSpc>
                <a:spcPts val="2799"/>
              </a:lnSpc>
              <a:buNone/>
            </a:pPr>
            <a:endParaRPr lang="en-US" sz="1750" dirty="0"/>
          </a:p>
        </p:txBody>
      </p:sp>
      <p:sp>
        <p:nvSpPr>
          <p:cNvPr id="9" name="Text 5"/>
          <p:cNvSpPr/>
          <p:nvPr/>
        </p:nvSpPr>
        <p:spPr>
          <a:xfrm>
            <a:off x="5667137" y="4712732"/>
            <a:ext cx="2777490" cy="347186"/>
          </a:xfrm>
          <a:prstGeom prst="rect">
            <a:avLst/>
          </a:prstGeom>
          <a:noFill/>
          <a:ln/>
        </p:spPr>
        <p:txBody>
          <a:bodyPr wrap="none" rtlCol="0" anchor="t"/>
          <a:lstStyle/>
          <a:p>
            <a:pPr marL="0" indent="0" algn="l">
              <a:lnSpc>
                <a:spcPts val="2734"/>
              </a:lnSpc>
              <a:buNone/>
            </a:pPr>
            <a:endParaRPr lang="en-US" sz="2187" dirty="0"/>
          </a:p>
        </p:txBody>
      </p:sp>
      <p:sp>
        <p:nvSpPr>
          <p:cNvPr id="10" name="Text 6"/>
          <p:cNvSpPr/>
          <p:nvPr/>
        </p:nvSpPr>
        <p:spPr>
          <a:xfrm>
            <a:off x="5667137" y="5193149"/>
            <a:ext cx="3296007" cy="1777008"/>
          </a:xfrm>
          <a:prstGeom prst="rect">
            <a:avLst/>
          </a:prstGeom>
          <a:noFill/>
          <a:ln/>
        </p:spPr>
        <p:txBody>
          <a:bodyPr wrap="square" rtlCol="0" anchor="t"/>
          <a:lstStyle/>
          <a:p>
            <a:pPr marL="0" indent="0" algn="l">
              <a:lnSpc>
                <a:spcPts val="2799"/>
              </a:lnSpc>
              <a:buNone/>
            </a:pPr>
            <a:endParaRPr lang="en-US" sz="1750" dirty="0"/>
          </a:p>
        </p:txBody>
      </p:sp>
      <p:sp>
        <p:nvSpPr>
          <p:cNvPr id="12" name="Text 7"/>
          <p:cNvSpPr/>
          <p:nvPr/>
        </p:nvSpPr>
        <p:spPr>
          <a:xfrm>
            <a:off x="9296400" y="4712732"/>
            <a:ext cx="2777490" cy="347186"/>
          </a:xfrm>
          <a:prstGeom prst="rect">
            <a:avLst/>
          </a:prstGeom>
          <a:noFill/>
          <a:ln/>
        </p:spPr>
        <p:txBody>
          <a:bodyPr wrap="none" rtlCol="0" anchor="t"/>
          <a:lstStyle/>
          <a:p>
            <a:pPr marL="0" indent="0" algn="l">
              <a:lnSpc>
                <a:spcPts val="2734"/>
              </a:lnSpc>
              <a:buNone/>
            </a:pPr>
            <a:endParaRPr lang="en-US" sz="2187" dirty="0"/>
          </a:p>
        </p:txBody>
      </p:sp>
      <p:sp>
        <p:nvSpPr>
          <p:cNvPr id="13" name="Text 8"/>
          <p:cNvSpPr/>
          <p:nvPr/>
        </p:nvSpPr>
        <p:spPr>
          <a:xfrm>
            <a:off x="9296400" y="5193149"/>
            <a:ext cx="3296007" cy="1777008"/>
          </a:xfrm>
          <a:prstGeom prst="rect">
            <a:avLst/>
          </a:prstGeom>
          <a:noFill/>
          <a:ln/>
        </p:spPr>
        <p:txBody>
          <a:bodyPr wrap="square" rtlCol="0" anchor="t"/>
          <a:lstStyle/>
          <a:p>
            <a:pPr marL="0" indent="0" algn="l">
              <a:lnSpc>
                <a:spcPts val="2799"/>
              </a:lnSpc>
              <a:buNone/>
            </a:pPr>
            <a:endParaRPr lang="en-US" sz="1750" dirty="0"/>
          </a:p>
        </p:txBody>
      </p:sp>
      <p:pic>
        <p:nvPicPr>
          <p:cNvPr id="14" name="Picture 13">
            <a:extLst>
              <a:ext uri="{FF2B5EF4-FFF2-40B4-BE49-F238E27FC236}">
                <a16:creationId xmlns:a16="http://schemas.microsoft.com/office/drawing/2014/main" id="{B0AEBDD8-E2B3-6EA9-1428-E0EBC8A43110}"/>
              </a:ext>
            </a:extLst>
          </p:cNvPr>
          <p:cNvPicPr>
            <a:picLocks noChangeAspect="1"/>
          </p:cNvPicPr>
          <p:nvPr/>
        </p:nvPicPr>
        <p:blipFill>
          <a:blip r:embed="rId3"/>
          <a:stretch>
            <a:fillRect/>
          </a:stretch>
        </p:blipFill>
        <p:spPr>
          <a:xfrm>
            <a:off x="653165" y="1150212"/>
            <a:ext cx="3448943" cy="6943890"/>
          </a:xfrm>
          <a:prstGeom prst="rect">
            <a:avLst/>
          </a:prstGeom>
        </p:spPr>
      </p:pic>
      <p:pic>
        <p:nvPicPr>
          <p:cNvPr id="16" name="Picture 15">
            <a:extLst>
              <a:ext uri="{FF2B5EF4-FFF2-40B4-BE49-F238E27FC236}">
                <a16:creationId xmlns:a16="http://schemas.microsoft.com/office/drawing/2014/main" id="{5DDFE21A-E278-5F44-98F5-C25EBB4A678C}"/>
              </a:ext>
            </a:extLst>
          </p:cNvPr>
          <p:cNvPicPr>
            <a:picLocks noChangeAspect="1"/>
          </p:cNvPicPr>
          <p:nvPr/>
        </p:nvPicPr>
        <p:blipFill>
          <a:blip r:embed="rId4"/>
          <a:stretch>
            <a:fillRect/>
          </a:stretch>
        </p:blipFill>
        <p:spPr>
          <a:xfrm>
            <a:off x="5590668" y="1144681"/>
            <a:ext cx="3448943" cy="6943890"/>
          </a:xfrm>
          <a:prstGeom prst="rect">
            <a:avLst/>
          </a:prstGeom>
        </p:spPr>
      </p:pic>
      <p:pic>
        <p:nvPicPr>
          <p:cNvPr id="18" name="Picture 17">
            <a:extLst>
              <a:ext uri="{FF2B5EF4-FFF2-40B4-BE49-F238E27FC236}">
                <a16:creationId xmlns:a16="http://schemas.microsoft.com/office/drawing/2014/main" id="{B415A098-1A10-1E87-7E61-3BC3662060F9}"/>
              </a:ext>
            </a:extLst>
          </p:cNvPr>
          <p:cNvPicPr>
            <a:picLocks noChangeAspect="1"/>
          </p:cNvPicPr>
          <p:nvPr/>
        </p:nvPicPr>
        <p:blipFill>
          <a:blip r:embed="rId5"/>
          <a:stretch>
            <a:fillRect/>
          </a:stretch>
        </p:blipFill>
        <p:spPr>
          <a:xfrm>
            <a:off x="10282922" y="1211230"/>
            <a:ext cx="3577590" cy="68773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15" name="Shape 3">
            <a:extLst>
              <a:ext uri="{FF2B5EF4-FFF2-40B4-BE49-F238E27FC236}">
                <a16:creationId xmlns:a16="http://schemas.microsoft.com/office/drawing/2014/main" id="{F416E98A-4B0E-5487-5141-5D1D58508A3D}"/>
              </a:ext>
            </a:extLst>
          </p:cNvPr>
          <p:cNvSpPr/>
          <p:nvPr/>
        </p:nvSpPr>
        <p:spPr>
          <a:xfrm>
            <a:off x="754250" y="2296390"/>
            <a:ext cx="7132450" cy="5288973"/>
          </a:xfrm>
          <a:prstGeom prst="roundRect">
            <a:avLst>
              <a:gd name="adj" fmla="val 4935"/>
            </a:avLst>
          </a:prstGeom>
          <a:solidFill>
            <a:srgbClr val="DEE7F7"/>
          </a:solidFill>
          <a:ln/>
        </p:spPr>
      </p:sp>
      <p:sp>
        <p:nvSpPr>
          <p:cNvPr id="4" name="Text 2"/>
          <p:cNvSpPr/>
          <p:nvPr/>
        </p:nvSpPr>
        <p:spPr>
          <a:xfrm>
            <a:off x="2037993" y="1259324"/>
            <a:ext cx="10554414" cy="694373"/>
          </a:xfrm>
          <a:prstGeom prst="rect">
            <a:avLst/>
          </a:prstGeom>
          <a:noFill/>
          <a:ln/>
        </p:spPr>
        <p:txBody>
          <a:bodyPr wrap="none" rtlCol="0" anchor="t"/>
          <a:lstStyle/>
          <a:p>
            <a:pPr marL="0" indent="0" algn="ctr">
              <a:lnSpc>
                <a:spcPts val="5468"/>
              </a:lnSpc>
              <a:buNone/>
            </a:pPr>
            <a:r>
              <a:rPr lang="en-US" sz="4374" dirty="0">
                <a:solidFill>
                  <a:srgbClr val="476FD6"/>
                </a:solidFill>
                <a:latin typeface="Roboto Slab" pitchFamily="34" charset="0"/>
                <a:ea typeface="Roboto Slab" pitchFamily="34" charset="-122"/>
                <a:cs typeface="Roboto Slab" pitchFamily="34" charset="-120"/>
              </a:rPr>
              <a:t>Sensor Integration</a:t>
            </a:r>
            <a:endParaRPr lang="en-US" sz="4374" dirty="0"/>
          </a:p>
        </p:txBody>
      </p:sp>
      <p:sp>
        <p:nvSpPr>
          <p:cNvPr id="6" name="Text 3"/>
          <p:cNvSpPr/>
          <p:nvPr/>
        </p:nvSpPr>
        <p:spPr>
          <a:xfrm>
            <a:off x="2037993" y="4712613"/>
            <a:ext cx="2777490" cy="347186"/>
          </a:xfrm>
          <a:prstGeom prst="rect">
            <a:avLst/>
          </a:prstGeom>
          <a:noFill/>
          <a:ln/>
        </p:spPr>
        <p:txBody>
          <a:bodyPr wrap="none" rtlCol="0" anchor="t"/>
          <a:lstStyle/>
          <a:p>
            <a:pPr marL="0" indent="0" algn="l">
              <a:lnSpc>
                <a:spcPts val="2734"/>
              </a:lnSpc>
              <a:buNone/>
            </a:pPr>
            <a:endParaRPr lang="en-US" sz="2187" dirty="0"/>
          </a:p>
        </p:txBody>
      </p:sp>
      <p:sp>
        <p:nvSpPr>
          <p:cNvPr id="7" name="Text 4"/>
          <p:cNvSpPr/>
          <p:nvPr/>
        </p:nvSpPr>
        <p:spPr>
          <a:xfrm>
            <a:off x="2037993" y="5193030"/>
            <a:ext cx="3295888" cy="1777008"/>
          </a:xfrm>
          <a:prstGeom prst="rect">
            <a:avLst/>
          </a:prstGeom>
          <a:noFill/>
          <a:ln/>
        </p:spPr>
        <p:txBody>
          <a:bodyPr wrap="square" rtlCol="0" anchor="t"/>
          <a:lstStyle/>
          <a:p>
            <a:pPr marL="0" indent="0" algn="l">
              <a:lnSpc>
                <a:spcPts val="2799"/>
              </a:lnSpc>
              <a:buNone/>
            </a:pPr>
            <a:endParaRPr lang="en-US" sz="1750" dirty="0"/>
          </a:p>
        </p:txBody>
      </p:sp>
      <p:sp>
        <p:nvSpPr>
          <p:cNvPr id="9" name="Text 5"/>
          <p:cNvSpPr/>
          <p:nvPr/>
        </p:nvSpPr>
        <p:spPr>
          <a:xfrm>
            <a:off x="1519476" y="4712732"/>
            <a:ext cx="6925151" cy="347186"/>
          </a:xfrm>
          <a:prstGeom prst="rect">
            <a:avLst/>
          </a:prstGeom>
          <a:noFill/>
          <a:ln/>
        </p:spPr>
        <p:txBody>
          <a:bodyPr wrap="none" rtlCol="0" anchor="t"/>
          <a:lstStyle/>
          <a:p>
            <a:pPr marL="0" indent="0" algn="l">
              <a:lnSpc>
                <a:spcPts val="2734"/>
              </a:lnSpc>
              <a:buNone/>
            </a:pPr>
            <a:endParaRPr lang="en-US" sz="2187" dirty="0"/>
          </a:p>
        </p:txBody>
      </p:sp>
      <p:sp>
        <p:nvSpPr>
          <p:cNvPr id="10" name="Text 6"/>
          <p:cNvSpPr/>
          <p:nvPr/>
        </p:nvSpPr>
        <p:spPr>
          <a:xfrm>
            <a:off x="1519477" y="5193149"/>
            <a:ext cx="3021350" cy="1777008"/>
          </a:xfrm>
          <a:prstGeom prst="rect">
            <a:avLst/>
          </a:prstGeom>
          <a:noFill/>
          <a:ln/>
        </p:spPr>
        <p:txBody>
          <a:bodyPr wrap="square" rtlCol="0" anchor="t"/>
          <a:lstStyle/>
          <a:p>
            <a:pPr marL="0" indent="0" algn="l">
              <a:lnSpc>
                <a:spcPts val="2799"/>
              </a:lnSpc>
              <a:buNone/>
            </a:pPr>
            <a:endParaRPr lang="en-US" sz="1750" dirty="0"/>
          </a:p>
        </p:txBody>
      </p:sp>
      <p:pic>
        <p:nvPicPr>
          <p:cNvPr id="11" name="Image 2" descr="preencoded.png"/>
          <p:cNvPicPr>
            <a:picLocks noChangeAspect="1"/>
          </p:cNvPicPr>
          <p:nvPr/>
        </p:nvPicPr>
        <p:blipFill>
          <a:blip r:embed="rId3"/>
          <a:stretch>
            <a:fillRect/>
          </a:stretch>
        </p:blipFill>
        <p:spPr>
          <a:xfrm>
            <a:off x="1489339" y="3151743"/>
            <a:ext cx="5662272" cy="3499469"/>
          </a:xfrm>
          <a:prstGeom prst="rect">
            <a:avLst/>
          </a:prstGeom>
        </p:spPr>
      </p:pic>
      <p:sp>
        <p:nvSpPr>
          <p:cNvPr id="12" name="Text 7"/>
          <p:cNvSpPr/>
          <p:nvPr/>
        </p:nvSpPr>
        <p:spPr>
          <a:xfrm>
            <a:off x="9296400" y="2462646"/>
            <a:ext cx="2777490" cy="573806"/>
          </a:xfrm>
          <a:prstGeom prst="rect">
            <a:avLst/>
          </a:prstGeom>
          <a:noFill/>
          <a:ln/>
        </p:spPr>
        <p:txBody>
          <a:bodyPr wrap="non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Ultrasonic Sensors</a:t>
            </a:r>
            <a:endParaRPr lang="en-US" sz="2187" dirty="0"/>
          </a:p>
        </p:txBody>
      </p:sp>
      <p:sp>
        <p:nvSpPr>
          <p:cNvPr id="13" name="Text 8"/>
          <p:cNvSpPr/>
          <p:nvPr/>
        </p:nvSpPr>
        <p:spPr>
          <a:xfrm>
            <a:off x="9296400" y="3151743"/>
            <a:ext cx="3296007" cy="3818414"/>
          </a:xfrm>
          <a:prstGeom prst="rect">
            <a:avLst/>
          </a:prstGeom>
          <a:noFill/>
          <a:ln/>
        </p:spPr>
        <p:txBody>
          <a:bodyPr wrap="square" rtlCol="0" anchor="t"/>
          <a:lstStyle/>
          <a:p>
            <a:pPr marL="0" indent="0" algn="l">
              <a:lnSpc>
                <a:spcPts val="2799"/>
              </a:lnSpc>
              <a:buNone/>
            </a:pPr>
            <a:r>
              <a:rPr lang="en-US" sz="1750" dirty="0">
                <a:solidFill>
                  <a:srgbClr val="15213F"/>
                </a:solidFill>
                <a:latin typeface="Roboto" pitchFamily="34" charset="0"/>
                <a:ea typeface="Roboto" pitchFamily="34" charset="-122"/>
                <a:cs typeface="Roboto" pitchFamily="34" charset="-120"/>
              </a:rPr>
              <a:t>Ultrasonic sensors use sound waves to accurately measure the distance to surrounding objects, enhancing the robot's obstacle avoidance capabilities.</a:t>
            </a:r>
            <a:endParaRPr lang="en-US" sz="1750" dirty="0"/>
          </a:p>
        </p:txBody>
      </p:sp>
    </p:spTree>
    <p:extLst>
      <p:ext uri="{BB962C8B-B14F-4D97-AF65-F5344CB8AC3E}">
        <p14:creationId xmlns:p14="http://schemas.microsoft.com/office/powerpoint/2010/main" val="1993798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10980420" y="0"/>
            <a:ext cx="3657600" cy="8229600"/>
          </a:xfrm>
          <a:prstGeom prst="rect">
            <a:avLst/>
          </a:prstGeom>
        </p:spPr>
      </p:pic>
      <p:sp>
        <p:nvSpPr>
          <p:cNvPr id="5" name="Text 2"/>
          <p:cNvSpPr/>
          <p:nvPr/>
        </p:nvSpPr>
        <p:spPr>
          <a:xfrm>
            <a:off x="833199" y="747713"/>
            <a:ext cx="7668935"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Obstacle Detection Algorithm</a:t>
            </a:r>
            <a:endParaRPr lang="en-US" sz="4374" dirty="0"/>
          </a:p>
        </p:txBody>
      </p:sp>
      <p:sp>
        <p:nvSpPr>
          <p:cNvPr id="6" name="Shape 3"/>
          <p:cNvSpPr/>
          <p:nvPr/>
        </p:nvSpPr>
        <p:spPr>
          <a:xfrm>
            <a:off x="1144310" y="1775341"/>
            <a:ext cx="44410" cy="5706427"/>
          </a:xfrm>
          <a:prstGeom prst="rect">
            <a:avLst/>
          </a:prstGeom>
          <a:solidFill>
            <a:srgbClr val="BBC4DC"/>
          </a:solidFill>
          <a:ln/>
        </p:spPr>
      </p:sp>
      <p:sp>
        <p:nvSpPr>
          <p:cNvPr id="7" name="Shape 4"/>
          <p:cNvSpPr/>
          <p:nvPr/>
        </p:nvSpPr>
        <p:spPr>
          <a:xfrm>
            <a:off x="1416427" y="2176641"/>
            <a:ext cx="777597" cy="44410"/>
          </a:xfrm>
          <a:prstGeom prst="rect">
            <a:avLst/>
          </a:prstGeom>
          <a:solidFill>
            <a:srgbClr val="BBC4DC"/>
          </a:solidFill>
          <a:ln/>
        </p:spPr>
      </p:sp>
      <p:sp>
        <p:nvSpPr>
          <p:cNvPr id="8" name="Shape 5"/>
          <p:cNvSpPr/>
          <p:nvPr/>
        </p:nvSpPr>
        <p:spPr>
          <a:xfrm>
            <a:off x="916484" y="1948934"/>
            <a:ext cx="499943" cy="499943"/>
          </a:xfrm>
          <a:prstGeom prst="roundRect">
            <a:avLst>
              <a:gd name="adj" fmla="val 26667"/>
            </a:avLst>
          </a:prstGeom>
          <a:solidFill>
            <a:srgbClr val="DEE7F7"/>
          </a:solidFill>
          <a:ln/>
        </p:spPr>
      </p:sp>
      <p:sp>
        <p:nvSpPr>
          <p:cNvPr id="9" name="Text 6"/>
          <p:cNvSpPr/>
          <p:nvPr/>
        </p:nvSpPr>
        <p:spPr>
          <a:xfrm>
            <a:off x="1097697" y="1990606"/>
            <a:ext cx="137398"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1</a:t>
            </a:r>
            <a:endParaRPr lang="en-US" sz="2624" dirty="0"/>
          </a:p>
        </p:txBody>
      </p:sp>
      <p:sp>
        <p:nvSpPr>
          <p:cNvPr id="10" name="Text 7"/>
          <p:cNvSpPr/>
          <p:nvPr/>
        </p:nvSpPr>
        <p:spPr>
          <a:xfrm>
            <a:off x="2388513" y="1997512"/>
            <a:ext cx="2777490" cy="347186"/>
          </a:xfrm>
          <a:prstGeom prst="rect">
            <a:avLst/>
          </a:prstGeom>
          <a:noFill/>
          <a:ln/>
        </p:spPr>
        <p:txBody>
          <a:bodyPr wrap="non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Sensor Integration</a:t>
            </a:r>
            <a:endParaRPr lang="en-US" sz="2187" dirty="0"/>
          </a:p>
        </p:txBody>
      </p:sp>
      <p:sp>
        <p:nvSpPr>
          <p:cNvPr id="11" name="Text 8"/>
          <p:cNvSpPr/>
          <p:nvPr/>
        </p:nvSpPr>
        <p:spPr>
          <a:xfrm>
            <a:off x="2388513" y="2477929"/>
            <a:ext cx="7751088" cy="710803"/>
          </a:xfrm>
          <a:prstGeom prst="rect">
            <a:avLst/>
          </a:prstGeom>
          <a:noFill/>
          <a:ln/>
        </p:spPr>
        <p:txBody>
          <a:bodyPr wrap="square" rtlCol="0" anchor="t"/>
          <a:lstStyle/>
          <a:p>
            <a:pPr marL="0" indent="0" algn="l">
              <a:lnSpc>
                <a:spcPts val="2799"/>
              </a:lnSpc>
              <a:buNone/>
            </a:pPr>
            <a:r>
              <a:rPr lang="en-US" sz="1750" dirty="0">
                <a:solidFill>
                  <a:srgbClr val="15213F"/>
                </a:solidFill>
                <a:latin typeface="Roboto" pitchFamily="34" charset="0"/>
                <a:ea typeface="Roboto" pitchFamily="34" charset="-122"/>
                <a:cs typeface="Roboto" pitchFamily="34" charset="-120"/>
              </a:rPr>
              <a:t>The robot utilizes a combination of sensors, such as infrared and ultrasonic, to detect obstacles in its path with high accuracy and reliability.</a:t>
            </a:r>
            <a:endParaRPr lang="en-US" sz="1750" dirty="0"/>
          </a:p>
        </p:txBody>
      </p:sp>
      <p:sp>
        <p:nvSpPr>
          <p:cNvPr id="12" name="Shape 9"/>
          <p:cNvSpPr/>
          <p:nvPr/>
        </p:nvSpPr>
        <p:spPr>
          <a:xfrm>
            <a:off x="1416427" y="4034373"/>
            <a:ext cx="777597" cy="44410"/>
          </a:xfrm>
          <a:prstGeom prst="rect">
            <a:avLst/>
          </a:prstGeom>
          <a:solidFill>
            <a:srgbClr val="BBC4DC"/>
          </a:solidFill>
          <a:ln/>
        </p:spPr>
      </p:sp>
      <p:sp>
        <p:nvSpPr>
          <p:cNvPr id="13" name="Shape 10"/>
          <p:cNvSpPr/>
          <p:nvPr/>
        </p:nvSpPr>
        <p:spPr>
          <a:xfrm>
            <a:off x="916484" y="3806666"/>
            <a:ext cx="499943" cy="499943"/>
          </a:xfrm>
          <a:prstGeom prst="roundRect">
            <a:avLst>
              <a:gd name="adj" fmla="val 26667"/>
            </a:avLst>
          </a:prstGeom>
          <a:solidFill>
            <a:srgbClr val="DEE7F7"/>
          </a:solidFill>
          <a:ln/>
        </p:spPr>
      </p:sp>
      <p:sp>
        <p:nvSpPr>
          <p:cNvPr id="14" name="Text 11"/>
          <p:cNvSpPr/>
          <p:nvPr/>
        </p:nvSpPr>
        <p:spPr>
          <a:xfrm>
            <a:off x="1074360" y="3848338"/>
            <a:ext cx="184071"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2</a:t>
            </a:r>
            <a:endParaRPr lang="en-US" sz="2624" dirty="0"/>
          </a:p>
        </p:txBody>
      </p:sp>
      <p:sp>
        <p:nvSpPr>
          <p:cNvPr id="15" name="Text 12"/>
          <p:cNvSpPr/>
          <p:nvPr/>
        </p:nvSpPr>
        <p:spPr>
          <a:xfrm>
            <a:off x="2388513" y="3855244"/>
            <a:ext cx="2777490" cy="347186"/>
          </a:xfrm>
          <a:prstGeom prst="rect">
            <a:avLst/>
          </a:prstGeom>
          <a:noFill/>
          <a:ln/>
        </p:spPr>
        <p:txBody>
          <a:bodyPr wrap="non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Distance Mapping</a:t>
            </a:r>
            <a:endParaRPr lang="en-US" sz="2187" dirty="0"/>
          </a:p>
        </p:txBody>
      </p:sp>
      <p:sp>
        <p:nvSpPr>
          <p:cNvPr id="16" name="Text 13"/>
          <p:cNvSpPr/>
          <p:nvPr/>
        </p:nvSpPr>
        <p:spPr>
          <a:xfrm>
            <a:off x="2388513" y="4335661"/>
            <a:ext cx="7751088" cy="710803"/>
          </a:xfrm>
          <a:prstGeom prst="rect">
            <a:avLst/>
          </a:prstGeom>
          <a:noFill/>
          <a:ln/>
        </p:spPr>
        <p:txBody>
          <a:bodyPr wrap="square" rtlCol="0" anchor="t"/>
          <a:lstStyle/>
          <a:p>
            <a:pPr marL="0" indent="0" algn="l">
              <a:lnSpc>
                <a:spcPts val="2799"/>
              </a:lnSpc>
              <a:buNone/>
            </a:pPr>
            <a:r>
              <a:rPr lang="en-US" sz="1750" dirty="0">
                <a:solidFill>
                  <a:srgbClr val="15213F"/>
                </a:solidFill>
                <a:latin typeface="Roboto" pitchFamily="34" charset="0"/>
                <a:ea typeface="Roboto" pitchFamily="34" charset="-122"/>
                <a:cs typeface="Roboto" pitchFamily="34" charset="-120"/>
              </a:rPr>
              <a:t>The sensor data is processed to create a real-time map of the surrounding environment, allowing the robot to identify the location and size of obstacles.</a:t>
            </a:r>
            <a:endParaRPr lang="en-US" sz="1750" dirty="0"/>
          </a:p>
        </p:txBody>
      </p:sp>
      <p:sp>
        <p:nvSpPr>
          <p:cNvPr id="17" name="Shape 14"/>
          <p:cNvSpPr/>
          <p:nvPr/>
        </p:nvSpPr>
        <p:spPr>
          <a:xfrm>
            <a:off x="1416427" y="5892105"/>
            <a:ext cx="777597" cy="44410"/>
          </a:xfrm>
          <a:prstGeom prst="rect">
            <a:avLst/>
          </a:prstGeom>
          <a:solidFill>
            <a:srgbClr val="BBC4DC"/>
          </a:solidFill>
          <a:ln/>
        </p:spPr>
      </p:sp>
      <p:sp>
        <p:nvSpPr>
          <p:cNvPr id="18" name="Shape 15"/>
          <p:cNvSpPr/>
          <p:nvPr/>
        </p:nvSpPr>
        <p:spPr>
          <a:xfrm>
            <a:off x="916484" y="5664398"/>
            <a:ext cx="499943" cy="499943"/>
          </a:xfrm>
          <a:prstGeom prst="roundRect">
            <a:avLst>
              <a:gd name="adj" fmla="val 26667"/>
            </a:avLst>
          </a:prstGeom>
          <a:solidFill>
            <a:srgbClr val="DEE7F7"/>
          </a:solidFill>
          <a:ln/>
        </p:spPr>
      </p:sp>
      <p:sp>
        <p:nvSpPr>
          <p:cNvPr id="19" name="Text 16"/>
          <p:cNvSpPr/>
          <p:nvPr/>
        </p:nvSpPr>
        <p:spPr>
          <a:xfrm>
            <a:off x="1076385" y="5706070"/>
            <a:ext cx="180023"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3</a:t>
            </a:r>
            <a:endParaRPr lang="en-US" sz="2624" dirty="0"/>
          </a:p>
        </p:txBody>
      </p:sp>
      <p:sp>
        <p:nvSpPr>
          <p:cNvPr id="20" name="Text 17"/>
          <p:cNvSpPr/>
          <p:nvPr/>
        </p:nvSpPr>
        <p:spPr>
          <a:xfrm>
            <a:off x="2388513" y="5712976"/>
            <a:ext cx="2777490" cy="347186"/>
          </a:xfrm>
          <a:prstGeom prst="rect">
            <a:avLst/>
          </a:prstGeom>
          <a:noFill/>
          <a:ln/>
        </p:spPr>
        <p:txBody>
          <a:bodyPr wrap="non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Adaptive Algorithms</a:t>
            </a:r>
            <a:endParaRPr lang="en-US" sz="2187" dirty="0"/>
          </a:p>
        </p:txBody>
      </p:sp>
      <p:sp>
        <p:nvSpPr>
          <p:cNvPr id="21" name="Text 18"/>
          <p:cNvSpPr/>
          <p:nvPr/>
        </p:nvSpPr>
        <p:spPr>
          <a:xfrm>
            <a:off x="2388513" y="6193393"/>
            <a:ext cx="7751088" cy="1066205"/>
          </a:xfrm>
          <a:prstGeom prst="rect">
            <a:avLst/>
          </a:prstGeom>
          <a:noFill/>
          <a:ln/>
        </p:spPr>
        <p:txBody>
          <a:bodyPr wrap="square" rtlCol="0" anchor="t"/>
          <a:lstStyle/>
          <a:p>
            <a:pPr marL="0" indent="0" algn="l">
              <a:lnSpc>
                <a:spcPts val="2799"/>
              </a:lnSpc>
              <a:buNone/>
            </a:pPr>
            <a:r>
              <a:rPr lang="en-US" sz="1750" dirty="0">
                <a:solidFill>
                  <a:srgbClr val="15213F"/>
                </a:solidFill>
                <a:latin typeface="Roboto" pitchFamily="34" charset="0"/>
                <a:ea typeface="Roboto" pitchFamily="34" charset="-122"/>
                <a:cs typeface="Roboto" pitchFamily="34" charset="-120"/>
              </a:rPr>
              <a:t>Advanced algorithms continuously analyze the sensor data, enabling the robot to adapt its movement and navigation to avoid collisions with dynamic obstacles.</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heel(1)">
                                      <p:cBhvr>
                                        <p:cTn id="12" dur="20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heel(1)">
                                      <p:cBhvr>
                                        <p:cTn id="17" dur="20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animEffect transition="in" filter="fade">
                                      <p:cBhvr>
                                        <p:cTn id="29" dur="1000"/>
                                        <p:tgtEl>
                                          <p:spTgt spid="5">
                                            <p:txEl>
                                              <p:pRg st="0" end="0"/>
                                            </p:txEl>
                                          </p:spTgt>
                                        </p:tgtEl>
                                      </p:cBhvr>
                                    </p:animEffect>
                                    <p:anim calcmode="lin" valueType="num">
                                      <p:cBhvr>
                                        <p:cTn id="30"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31"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TotalTime>
  <Words>732</Words>
  <Application>Microsoft Office PowerPoint</Application>
  <PresentationFormat>Custom</PresentationFormat>
  <Paragraphs>93</Paragraphs>
  <Slides>13</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Calibri</vt:lpstr>
      <vt:lpstr>Roboto</vt:lpstr>
      <vt:lpstr>Roboto Slab</vt:lpstr>
      <vt:lpstr>Symbol</vt:lpstr>
      <vt:lpstr>Times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C Vishnu Vardhan</cp:lastModifiedBy>
  <cp:revision>5</cp:revision>
  <dcterms:created xsi:type="dcterms:W3CDTF">2024-05-25T17:54:58Z</dcterms:created>
  <dcterms:modified xsi:type="dcterms:W3CDTF">2024-05-31T14:29:52Z</dcterms:modified>
</cp:coreProperties>
</file>